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sldIdLst>
    <p:sldId id="275" r:id="rId2"/>
    <p:sldId id="332" r:id="rId3"/>
    <p:sldId id="333" r:id="rId4"/>
    <p:sldId id="439" r:id="rId5"/>
    <p:sldId id="441" r:id="rId6"/>
    <p:sldId id="440" r:id="rId7"/>
    <p:sldId id="442" r:id="rId8"/>
    <p:sldId id="443" r:id="rId9"/>
    <p:sldId id="334" r:id="rId10"/>
    <p:sldId id="444" r:id="rId11"/>
    <p:sldId id="445" r:id="rId12"/>
    <p:sldId id="446" r:id="rId13"/>
    <p:sldId id="447" r:id="rId14"/>
    <p:sldId id="448" r:id="rId15"/>
    <p:sldId id="449" r:id="rId16"/>
    <p:sldId id="450" r:id="rId17"/>
    <p:sldId id="452" r:id="rId18"/>
    <p:sldId id="453" r:id="rId19"/>
    <p:sldId id="451" r:id="rId20"/>
    <p:sldId id="454" r:id="rId21"/>
    <p:sldId id="455" r:id="rId22"/>
    <p:sldId id="456" r:id="rId23"/>
    <p:sldId id="457" r:id="rId24"/>
    <p:sldId id="458" r:id="rId25"/>
    <p:sldId id="459" r:id="rId26"/>
    <p:sldId id="460" r:id="rId27"/>
    <p:sldId id="462" r:id="rId28"/>
    <p:sldId id="461"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5">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BF5955"/>
    <a:srgbClr val="A80000"/>
    <a:srgbClr val="99CC00"/>
    <a:srgbClr val="66FF33"/>
    <a:srgbClr val="1F3A59"/>
    <a:srgbClr val="052547"/>
    <a:srgbClr val="50667E"/>
    <a:srgbClr val="FEFFFE"/>
    <a:srgbClr val="E83E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5"/>
    <p:restoredTop sz="94722"/>
  </p:normalViewPr>
  <p:slideViewPr>
    <p:cSldViewPr snapToGrid="0" snapToObjects="1">
      <p:cViewPr varScale="1">
        <p:scale>
          <a:sx n="97" d="100"/>
          <a:sy n="97" d="100"/>
        </p:scale>
        <p:origin x="66" y="147"/>
      </p:cViewPr>
      <p:guideLst>
        <p:guide orient="horz" pos="3675"/>
        <p:guide pos="3840"/>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613D5-12FD-CF49-B1D2-0AEEB0E1F1F3}" type="datetimeFigureOut">
              <a:rPr kumimoji="1" lang="zh-CN" altLang="en-US" smtClean="0"/>
              <a:t>2021/10/24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D238A-32CE-EE40-BB24-BC138C77AEDC}" type="slidenum">
              <a:rPr kumimoji="1" lang="zh-CN" altLang="en-US" smtClean="0"/>
              <a:t>‹#›</a:t>
            </a:fld>
            <a:endParaRPr kumimoji="1" lang="zh-CN" altLang="en-US"/>
          </a:p>
        </p:txBody>
      </p:sp>
    </p:spTree>
    <p:extLst>
      <p:ext uri="{BB962C8B-B14F-4D97-AF65-F5344CB8AC3E}">
        <p14:creationId xmlns:p14="http://schemas.microsoft.com/office/powerpoint/2010/main" val="927206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14" name="文本占位符 50">
            <a:extLst>
              <a:ext uri="{FF2B5EF4-FFF2-40B4-BE49-F238E27FC236}">
                <a16:creationId xmlns:a16="http://schemas.microsoft.com/office/drawing/2014/main" id="{FFC82988-AC98-244F-B75B-A5D96F873D81}"/>
              </a:ext>
            </a:extLst>
          </p:cNvPr>
          <p:cNvSpPr>
            <a:spLocks noGrp="1"/>
          </p:cNvSpPr>
          <p:nvPr>
            <p:ph type="body" sz="quarter" idx="10" hasCustomPrompt="1"/>
          </p:nvPr>
        </p:nvSpPr>
        <p:spPr>
          <a:xfrm>
            <a:off x="1253502" y="1429680"/>
            <a:ext cx="6689770" cy="1319974"/>
          </a:xfrm>
        </p:spPr>
        <p:txBody>
          <a:bodyPr>
            <a:normAutofit/>
          </a:bodyPr>
          <a:lstStyle>
            <a:lvl1pPr marL="0" indent="0">
              <a:lnSpc>
                <a:spcPct val="100000"/>
              </a:lnSpc>
              <a:buNone/>
              <a:defRPr sz="3200" b="0" spc="300">
                <a:solidFill>
                  <a:schemeClr val="tx1"/>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北邮</a:t>
            </a:r>
            <a:r>
              <a:rPr kumimoji="1" lang="en-US" altLang="zh-CN" dirty="0"/>
              <a:t>&amp;</a:t>
            </a:r>
            <a:r>
              <a:rPr kumimoji="1" lang="zh-CN" altLang="en-US" dirty="0"/>
              <a:t>华为</a:t>
            </a:r>
            <a:endParaRPr kumimoji="1" lang="en-US" altLang="zh-CN" dirty="0"/>
          </a:p>
          <a:p>
            <a:pPr lvl="0"/>
            <a:r>
              <a:rPr kumimoji="1" lang="zh-CN" altLang="en-US" dirty="0"/>
              <a:t>第一期</a:t>
            </a:r>
            <a:r>
              <a:rPr kumimoji="1" lang="en-US" altLang="zh-CN" dirty="0"/>
              <a:t>XXXX</a:t>
            </a:r>
            <a:r>
              <a:rPr kumimoji="1" lang="zh-CN" altLang="en-US" dirty="0"/>
              <a:t>汇报</a:t>
            </a:r>
          </a:p>
        </p:txBody>
      </p:sp>
      <p:sp>
        <p:nvSpPr>
          <p:cNvPr id="15" name="Text Placeholder 7">
            <a:extLst>
              <a:ext uri="{FF2B5EF4-FFF2-40B4-BE49-F238E27FC236}">
                <a16:creationId xmlns:a16="http://schemas.microsoft.com/office/drawing/2014/main" id="{7F3DB8AC-5DE9-5548-8697-C9055F7FFCCB}"/>
              </a:ext>
            </a:extLst>
          </p:cNvPr>
          <p:cNvSpPr>
            <a:spLocks noGrp="1"/>
          </p:cNvSpPr>
          <p:nvPr>
            <p:ph type="body" sz="quarter" idx="11" hasCustomPrompt="1"/>
          </p:nvPr>
        </p:nvSpPr>
        <p:spPr>
          <a:xfrm>
            <a:off x="1336076" y="3669931"/>
            <a:ext cx="6535842" cy="1480457"/>
          </a:xfrm>
        </p:spPr>
        <p:txBody>
          <a:bodyPr lIns="0" tIns="0" rIns="0" bIns="0">
            <a:normAutofit/>
          </a:bodyPr>
          <a:lstStyle>
            <a:lvl1pPr marL="0" indent="0">
              <a:buNone/>
              <a:defRPr sz="1800"/>
            </a:lvl1pPr>
          </a:lstStyle>
          <a:p>
            <a:r>
              <a:rPr lang="zh-CN" altLang="en-US" dirty="0"/>
              <a:t>汇报人：</a:t>
            </a:r>
            <a:endParaRPr lang="en-US" altLang="zh-CN" dirty="0"/>
          </a:p>
          <a:p>
            <a:r>
              <a:rPr lang="zh-CN" altLang="en-US" dirty="0"/>
              <a:t>日期：</a:t>
            </a:r>
            <a:endParaRPr lang="en-US" dirty="0"/>
          </a:p>
        </p:txBody>
      </p:sp>
      <p:pic>
        <p:nvPicPr>
          <p:cNvPr id="17" name="图片 16">
            <a:extLst>
              <a:ext uri="{FF2B5EF4-FFF2-40B4-BE49-F238E27FC236}">
                <a16:creationId xmlns:a16="http://schemas.microsoft.com/office/drawing/2014/main" id="{2B936AF8-BF51-BC42-9F24-E90F4C464672}"/>
              </a:ext>
            </a:extLst>
          </p:cNvPr>
          <p:cNvPicPr>
            <a:picLocks noChangeAspect="1"/>
          </p:cNvPicPr>
          <p:nvPr userDrawn="1"/>
        </p:nvPicPr>
        <p:blipFill>
          <a:blip r:embed="rId4"/>
          <a:stretch>
            <a:fillRect/>
          </a:stretch>
        </p:blipFill>
        <p:spPr>
          <a:xfrm>
            <a:off x="10068075" y="6336530"/>
            <a:ext cx="1930165" cy="521470"/>
          </a:xfrm>
          <a:prstGeom prst="rect">
            <a:avLst/>
          </a:prstGeom>
        </p:spPr>
      </p:pic>
    </p:spTree>
    <p:extLst>
      <p:ext uri="{BB962C8B-B14F-4D97-AF65-F5344CB8AC3E}">
        <p14:creationId xmlns:p14="http://schemas.microsoft.com/office/powerpoint/2010/main" val="83392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多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306074C6-4750-2A45-BDFC-3267D3D3A8CA}"/>
              </a:ext>
            </a:extLst>
          </p:cNvPr>
          <p:cNvSpPr>
            <a:spLocks noGrp="1"/>
          </p:cNvSpPr>
          <p:nvPr>
            <p:ph type="pic" sz="quarter" idx="13"/>
          </p:nvPr>
        </p:nvSpPr>
        <p:spPr>
          <a:xfrm>
            <a:off x="819726"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a16="http://schemas.microsoft.com/office/drawing/2014/main"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2021/10/24</a:t>
            </a:fld>
            <a:endParaRPr kumimoji="1" lang="zh-CN" altLang="en-US" dirty="0"/>
          </a:p>
        </p:txBody>
      </p:sp>
      <p:sp>
        <p:nvSpPr>
          <p:cNvPr id="10" name="灯片编号占位符 5">
            <a:extLst>
              <a:ext uri="{FF2B5EF4-FFF2-40B4-BE49-F238E27FC236}">
                <a16:creationId xmlns:a16="http://schemas.microsoft.com/office/drawing/2014/main"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a16="http://schemas.microsoft.com/office/drawing/2014/main"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a16="http://schemas.microsoft.com/office/drawing/2014/main"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a16="http://schemas.microsoft.com/office/drawing/2014/main"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5" name="图片占位符 7">
            <a:extLst>
              <a:ext uri="{FF2B5EF4-FFF2-40B4-BE49-F238E27FC236}">
                <a16:creationId xmlns:a16="http://schemas.microsoft.com/office/drawing/2014/main" id="{CB3D16A1-8EF3-044A-89D1-C318034D0C96}"/>
              </a:ext>
            </a:extLst>
          </p:cNvPr>
          <p:cNvSpPr>
            <a:spLocks noGrp="1"/>
          </p:cNvSpPr>
          <p:nvPr>
            <p:ph type="pic" sz="quarter" idx="17"/>
          </p:nvPr>
        </p:nvSpPr>
        <p:spPr>
          <a:xfrm>
            <a:off x="3568313"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图片占位符 7">
            <a:extLst>
              <a:ext uri="{FF2B5EF4-FFF2-40B4-BE49-F238E27FC236}">
                <a16:creationId xmlns:a16="http://schemas.microsoft.com/office/drawing/2014/main" id="{785AD733-7C05-4F40-B053-1EFB422E5299}"/>
              </a:ext>
            </a:extLst>
          </p:cNvPr>
          <p:cNvSpPr>
            <a:spLocks noGrp="1"/>
          </p:cNvSpPr>
          <p:nvPr>
            <p:ph type="pic" sz="quarter" idx="18"/>
          </p:nvPr>
        </p:nvSpPr>
        <p:spPr>
          <a:xfrm>
            <a:off x="6316900"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7" name="图片占位符 7">
            <a:extLst>
              <a:ext uri="{FF2B5EF4-FFF2-40B4-BE49-F238E27FC236}">
                <a16:creationId xmlns:a16="http://schemas.microsoft.com/office/drawing/2014/main" id="{DA9B1037-6CDD-254E-A61E-72CDF42EA0F4}"/>
              </a:ext>
            </a:extLst>
          </p:cNvPr>
          <p:cNvSpPr>
            <a:spLocks noGrp="1"/>
          </p:cNvSpPr>
          <p:nvPr>
            <p:ph type="pic" sz="quarter" idx="19"/>
          </p:nvPr>
        </p:nvSpPr>
        <p:spPr>
          <a:xfrm>
            <a:off x="9065486"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3" name="文本占位符 2">
            <a:extLst>
              <a:ext uri="{FF2B5EF4-FFF2-40B4-BE49-F238E27FC236}">
                <a16:creationId xmlns:a16="http://schemas.microsoft.com/office/drawing/2014/main" id="{C8A9BD5F-B4B5-F044-BF29-48C68F93FEA7}"/>
              </a:ext>
            </a:extLst>
          </p:cNvPr>
          <p:cNvSpPr>
            <a:spLocks noGrp="1"/>
          </p:cNvSpPr>
          <p:nvPr>
            <p:ph type="body" sz="quarter" idx="20" hasCustomPrompt="1"/>
          </p:nvPr>
        </p:nvSpPr>
        <p:spPr>
          <a:xfrm>
            <a:off x="819726"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8" name="文本占位符 2">
            <a:extLst>
              <a:ext uri="{FF2B5EF4-FFF2-40B4-BE49-F238E27FC236}">
                <a16:creationId xmlns:a16="http://schemas.microsoft.com/office/drawing/2014/main" id="{02A17045-A2BC-994D-96C1-C03807A3FD29}"/>
              </a:ext>
            </a:extLst>
          </p:cNvPr>
          <p:cNvSpPr>
            <a:spLocks noGrp="1"/>
          </p:cNvSpPr>
          <p:nvPr>
            <p:ph type="body" sz="quarter" idx="21" hasCustomPrompt="1"/>
          </p:nvPr>
        </p:nvSpPr>
        <p:spPr>
          <a:xfrm>
            <a:off x="3568313" y="1420611"/>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9" name="文本占位符 2">
            <a:extLst>
              <a:ext uri="{FF2B5EF4-FFF2-40B4-BE49-F238E27FC236}">
                <a16:creationId xmlns:a16="http://schemas.microsoft.com/office/drawing/2014/main" id="{A25E0834-E8EE-8848-A2A6-823A14A15E95}"/>
              </a:ext>
            </a:extLst>
          </p:cNvPr>
          <p:cNvSpPr>
            <a:spLocks noGrp="1"/>
          </p:cNvSpPr>
          <p:nvPr>
            <p:ph type="body" sz="quarter" idx="22" hasCustomPrompt="1"/>
          </p:nvPr>
        </p:nvSpPr>
        <p:spPr>
          <a:xfrm>
            <a:off x="6316900"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30" name="文本占位符 2">
            <a:extLst>
              <a:ext uri="{FF2B5EF4-FFF2-40B4-BE49-F238E27FC236}">
                <a16:creationId xmlns:a16="http://schemas.microsoft.com/office/drawing/2014/main" id="{64A1B8E1-0B58-B843-B23D-0871477A3F7E}"/>
              </a:ext>
            </a:extLst>
          </p:cNvPr>
          <p:cNvSpPr>
            <a:spLocks noGrp="1"/>
          </p:cNvSpPr>
          <p:nvPr>
            <p:ph type="body" sz="quarter" idx="23" hasCustomPrompt="1"/>
          </p:nvPr>
        </p:nvSpPr>
        <p:spPr>
          <a:xfrm>
            <a:off x="9065486" y="1420610"/>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Tree>
    <p:extLst>
      <p:ext uri="{BB962C8B-B14F-4D97-AF65-F5344CB8AC3E}">
        <p14:creationId xmlns:p14="http://schemas.microsoft.com/office/powerpoint/2010/main" val="611201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图片-2">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id="{FF7BABF4-43D8-2F4F-A4ED-C7E5587EE453}"/>
              </a:ext>
            </a:extLst>
          </p:cNvPr>
          <p:cNvSpPr>
            <a:spLocks noGrp="1"/>
          </p:cNvSpPr>
          <p:nvPr>
            <p:ph idx="1"/>
          </p:nvPr>
        </p:nvSpPr>
        <p:spPr>
          <a:xfrm>
            <a:off x="819729" y="4845275"/>
            <a:ext cx="10552543" cy="1331687"/>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a16="http://schemas.microsoft.com/office/drawing/2014/main" id="{A1CB9C66-E9C6-734F-82DE-A1EFCFFF292E}"/>
              </a:ext>
            </a:extLst>
          </p:cNvPr>
          <p:cNvSpPr>
            <a:spLocks noGrp="1"/>
          </p:cNvSpPr>
          <p:nvPr>
            <p:ph type="pic" sz="quarter" idx="13"/>
          </p:nvPr>
        </p:nvSpPr>
        <p:spPr>
          <a:xfrm>
            <a:off x="819730" y="1307912"/>
            <a:ext cx="3301199"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2021/10/24</a:t>
            </a:fld>
            <a:endParaRPr kumimoji="1" lang="zh-CN" altLang="en-US" dirty="0"/>
          </a:p>
        </p:txBody>
      </p:sp>
      <p:sp>
        <p:nvSpPr>
          <p:cNvPr id="27" name="灯片编号占位符 5">
            <a:extLst>
              <a:ext uri="{FF2B5EF4-FFF2-40B4-BE49-F238E27FC236}">
                <a16:creationId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4" name="图片占位符 7">
            <a:extLst>
              <a:ext uri="{FF2B5EF4-FFF2-40B4-BE49-F238E27FC236}">
                <a16:creationId xmlns:a16="http://schemas.microsoft.com/office/drawing/2014/main" id="{C57A569A-6ABE-7C4E-98CF-112822FD91FB}"/>
              </a:ext>
            </a:extLst>
          </p:cNvPr>
          <p:cNvSpPr>
            <a:spLocks noGrp="1"/>
          </p:cNvSpPr>
          <p:nvPr>
            <p:ph type="pic" sz="quarter" idx="15"/>
          </p:nvPr>
        </p:nvSpPr>
        <p:spPr>
          <a:xfrm>
            <a:off x="8071072" y="1307911"/>
            <a:ext cx="3301200"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 name="矩形 1">
            <a:extLst>
              <a:ext uri="{FF2B5EF4-FFF2-40B4-BE49-F238E27FC236}">
                <a16:creationId xmlns:a16="http://schemas.microsoft.com/office/drawing/2014/main" id="{ED62826A-4640-9D4B-9064-229E8626870F}"/>
              </a:ext>
            </a:extLst>
          </p:cNvPr>
          <p:cNvSpPr/>
          <p:nvPr userDrawn="1"/>
        </p:nvSpPr>
        <p:spPr>
          <a:xfrm>
            <a:off x="4120929" y="1302650"/>
            <a:ext cx="3950143" cy="3300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28071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页-有页眉页脚">
    <p:spTree>
      <p:nvGrpSpPr>
        <p:cNvPr id="1" name=""/>
        <p:cNvGrpSpPr/>
        <p:nvPr/>
      </p:nvGrpSpPr>
      <p:grpSpPr>
        <a:xfrm>
          <a:off x="0" y="0"/>
          <a:ext cx="0" cy="0"/>
          <a:chOff x="0" y="0"/>
          <a:chExt cx="0" cy="0"/>
        </a:xfrm>
      </p:grpSpPr>
      <p:sp>
        <p:nvSpPr>
          <p:cNvPr id="26" name="日期占位符 3">
            <a:extLst>
              <a:ext uri="{FF2B5EF4-FFF2-40B4-BE49-F238E27FC236}">
                <a16:creationId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2021/10/24</a:t>
            </a:fld>
            <a:endParaRPr kumimoji="1" lang="zh-CN" altLang="en-US" dirty="0"/>
          </a:p>
        </p:txBody>
      </p:sp>
      <p:sp>
        <p:nvSpPr>
          <p:cNvPr id="27" name="灯片编号占位符 5">
            <a:extLst>
              <a:ext uri="{FF2B5EF4-FFF2-40B4-BE49-F238E27FC236}">
                <a16:creationId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219625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4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hasCustomPrompt="1"/>
          </p:nvPr>
        </p:nvSpPr>
        <p:spPr>
          <a:xfrm>
            <a:off x="618969" y="1467870"/>
            <a:ext cx="4747358" cy="2816080"/>
          </a:xfrm>
          <a:prstGeom prst="rect">
            <a:avLst/>
          </a:prstGeom>
        </p:spPr>
        <p:txBody>
          <a:bodyPr vert="horz" lIns="91440" tIns="45720" rIns="91440" bIns="45720" rtlCol="0" anchor="t">
            <a:normAutofit/>
          </a:bodyPr>
          <a:lstStyle>
            <a:lvl1pPr>
              <a:defRPr sz="540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3676" y="4831652"/>
            <a:ext cx="1875600" cy="405914"/>
          </a:xfrm>
          <a:prstGeom prst="rect">
            <a:avLst/>
          </a:prstGeom>
        </p:spPr>
      </p:pic>
      <p:sp>
        <p:nvSpPr>
          <p:cNvPr id="7" name="矩形 6"/>
          <p:cNvSpPr/>
          <p:nvPr userDrawn="1"/>
        </p:nvSpPr>
        <p:spPr>
          <a:xfrm>
            <a:off x="0" y="4831652"/>
            <a:ext cx="12192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606473"/>
            <a:ext cx="12192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B936AF8-BF51-BC42-9F24-E90F4C464672}"/>
              </a:ext>
            </a:extLst>
          </p:cNvPr>
          <p:cNvPicPr>
            <a:picLocks noChangeAspect="1"/>
          </p:cNvPicPr>
          <p:nvPr userDrawn="1"/>
        </p:nvPicPr>
        <p:blipFill>
          <a:blip r:embed="rId3"/>
          <a:stretch>
            <a:fillRect/>
          </a:stretch>
        </p:blipFill>
        <p:spPr>
          <a:xfrm>
            <a:off x="9849276" y="6232236"/>
            <a:ext cx="1930165" cy="521470"/>
          </a:xfrm>
          <a:prstGeom prst="rect">
            <a:avLst/>
          </a:prstGeom>
        </p:spPr>
      </p:pic>
    </p:spTree>
    <p:extLst>
      <p:ext uri="{BB962C8B-B14F-4D97-AF65-F5344CB8AC3E}">
        <p14:creationId xmlns:p14="http://schemas.microsoft.com/office/powerpoint/2010/main" val="3829540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A21DB9C-A047-5C42-8683-35B03A3D6511}"/>
              </a:ext>
            </a:extLst>
          </p:cNvPr>
          <p:cNvSpPr/>
          <p:nvPr userDrawn="1"/>
        </p:nvSpPr>
        <p:spPr>
          <a:xfrm rot="18900000">
            <a:off x="1764630"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id="{D81DC87D-D7FF-AD46-9B9D-044835834035}"/>
              </a:ext>
            </a:extLst>
          </p:cNvPr>
          <p:cNvSpPr>
            <a:spLocks noGrp="1"/>
          </p:cNvSpPr>
          <p:nvPr>
            <p:ph type="body" sz="quarter" idx="14" hasCustomPrompt="1"/>
          </p:nvPr>
        </p:nvSpPr>
        <p:spPr>
          <a:xfrm>
            <a:off x="1718711"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id="{14C5B5DF-BF5E-7247-BEA3-5CAA1291E735}"/>
              </a:ext>
            </a:extLst>
          </p:cNvPr>
          <p:cNvSpPr>
            <a:spLocks noGrp="1"/>
          </p:cNvSpPr>
          <p:nvPr>
            <p:ph type="body" sz="quarter" idx="18" hasCustomPrompt="1"/>
          </p:nvPr>
        </p:nvSpPr>
        <p:spPr>
          <a:xfrm>
            <a:off x="171871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a16="http://schemas.microsoft.com/office/drawing/2014/main" id="{5D43FBC4-C7A6-D24A-ABD3-F6B0236C7963}"/>
              </a:ext>
            </a:extLst>
          </p:cNvPr>
          <p:cNvSpPr>
            <a:spLocks noGrp="1"/>
          </p:cNvSpPr>
          <p:nvPr>
            <p:ph type="body" sz="quarter" idx="19" hasCustomPrompt="1"/>
          </p:nvPr>
        </p:nvSpPr>
        <p:spPr>
          <a:xfrm>
            <a:off x="171871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id="{2DE1AA57-857B-7749-A3CF-03D6FE8A18F4}"/>
              </a:ext>
            </a:extLst>
          </p:cNvPr>
          <p:cNvSpPr/>
          <p:nvPr userDrawn="1"/>
        </p:nvSpPr>
        <p:spPr>
          <a:xfrm rot="18900000">
            <a:off x="5189366" y="2621775"/>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id="{E79E1634-C154-6F42-9BF5-9DC55C7E609B}"/>
              </a:ext>
            </a:extLst>
          </p:cNvPr>
          <p:cNvSpPr>
            <a:spLocks noGrp="1"/>
          </p:cNvSpPr>
          <p:nvPr>
            <p:ph type="body" sz="quarter" idx="20" hasCustomPrompt="1"/>
          </p:nvPr>
        </p:nvSpPr>
        <p:spPr>
          <a:xfrm>
            <a:off x="5143447"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id="{699BFE45-B39B-874F-A80B-092992FD5A58}"/>
              </a:ext>
            </a:extLst>
          </p:cNvPr>
          <p:cNvSpPr>
            <a:spLocks noGrp="1"/>
          </p:cNvSpPr>
          <p:nvPr>
            <p:ph type="body" sz="quarter" idx="21" hasCustomPrompt="1"/>
          </p:nvPr>
        </p:nvSpPr>
        <p:spPr>
          <a:xfrm>
            <a:off x="5143447"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a16="http://schemas.microsoft.com/office/drawing/2014/main" id="{6F2B2D86-5038-B846-BE3B-75D8AD4D1758}"/>
              </a:ext>
            </a:extLst>
          </p:cNvPr>
          <p:cNvSpPr>
            <a:spLocks noGrp="1"/>
          </p:cNvSpPr>
          <p:nvPr>
            <p:ph type="body" sz="quarter" idx="22" hasCustomPrompt="1"/>
          </p:nvPr>
        </p:nvSpPr>
        <p:spPr>
          <a:xfrm>
            <a:off x="5143447"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id="{70142FA7-976A-5744-BA3A-E9343E2130AA}"/>
              </a:ext>
            </a:extLst>
          </p:cNvPr>
          <p:cNvSpPr/>
          <p:nvPr userDrawn="1"/>
        </p:nvSpPr>
        <p:spPr>
          <a:xfrm rot="18900000">
            <a:off x="8526915"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id="{2B8DCAE3-753F-9642-B93E-166D1C677447}"/>
              </a:ext>
            </a:extLst>
          </p:cNvPr>
          <p:cNvSpPr>
            <a:spLocks noGrp="1"/>
          </p:cNvSpPr>
          <p:nvPr>
            <p:ph type="body" sz="quarter" idx="23" hasCustomPrompt="1"/>
          </p:nvPr>
        </p:nvSpPr>
        <p:spPr>
          <a:xfrm>
            <a:off x="8480996"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id="{8AB71BBB-5072-A84B-BB57-824CEE38F36E}"/>
              </a:ext>
            </a:extLst>
          </p:cNvPr>
          <p:cNvSpPr>
            <a:spLocks noGrp="1"/>
          </p:cNvSpPr>
          <p:nvPr>
            <p:ph type="body" sz="quarter" idx="24" hasCustomPrompt="1"/>
          </p:nvPr>
        </p:nvSpPr>
        <p:spPr>
          <a:xfrm>
            <a:off x="8480996"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a16="http://schemas.microsoft.com/office/drawing/2014/main" id="{500CB88C-5CD9-D04F-B1A4-63F8206607CB}"/>
              </a:ext>
            </a:extLst>
          </p:cNvPr>
          <p:cNvSpPr>
            <a:spLocks noGrp="1"/>
          </p:cNvSpPr>
          <p:nvPr>
            <p:ph type="body" sz="quarter" idx="25" hasCustomPrompt="1"/>
          </p:nvPr>
        </p:nvSpPr>
        <p:spPr>
          <a:xfrm>
            <a:off x="848099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Tree>
    <p:extLst>
      <p:ext uri="{BB962C8B-B14F-4D97-AF65-F5344CB8AC3E}">
        <p14:creationId xmlns:p14="http://schemas.microsoft.com/office/powerpoint/2010/main" val="934769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A21DB9C-A047-5C42-8683-35B03A3D6511}"/>
              </a:ext>
            </a:extLst>
          </p:cNvPr>
          <p:cNvSpPr/>
          <p:nvPr userDrawn="1"/>
        </p:nvSpPr>
        <p:spPr>
          <a:xfrm rot="18900000">
            <a:off x="13164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id="{D81DC87D-D7FF-AD46-9B9D-044835834035}"/>
              </a:ext>
            </a:extLst>
          </p:cNvPr>
          <p:cNvSpPr>
            <a:spLocks noGrp="1"/>
          </p:cNvSpPr>
          <p:nvPr>
            <p:ph type="body" sz="quarter" idx="14" hasCustomPrompt="1"/>
          </p:nvPr>
        </p:nvSpPr>
        <p:spPr>
          <a:xfrm>
            <a:off x="12705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id="{14C5B5DF-BF5E-7247-BEA3-5CAA1291E735}"/>
              </a:ext>
            </a:extLst>
          </p:cNvPr>
          <p:cNvSpPr>
            <a:spLocks noGrp="1"/>
          </p:cNvSpPr>
          <p:nvPr>
            <p:ph type="body" sz="quarter" idx="18" hasCustomPrompt="1"/>
          </p:nvPr>
        </p:nvSpPr>
        <p:spPr>
          <a:xfrm>
            <a:off x="1270512"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a16="http://schemas.microsoft.com/office/drawing/2014/main" id="{5D43FBC4-C7A6-D24A-ABD3-F6B0236C7963}"/>
              </a:ext>
            </a:extLst>
          </p:cNvPr>
          <p:cNvSpPr>
            <a:spLocks noGrp="1"/>
          </p:cNvSpPr>
          <p:nvPr>
            <p:ph type="body" sz="quarter" idx="19" hasCustomPrompt="1"/>
          </p:nvPr>
        </p:nvSpPr>
        <p:spPr>
          <a:xfrm>
            <a:off x="12705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id="{2DE1AA57-857B-7749-A3CF-03D6FE8A18F4}"/>
              </a:ext>
            </a:extLst>
          </p:cNvPr>
          <p:cNvSpPr/>
          <p:nvPr userDrawn="1"/>
        </p:nvSpPr>
        <p:spPr>
          <a:xfrm rot="18900000">
            <a:off x="387168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id="{E79E1634-C154-6F42-9BF5-9DC55C7E609B}"/>
              </a:ext>
            </a:extLst>
          </p:cNvPr>
          <p:cNvSpPr>
            <a:spLocks noGrp="1"/>
          </p:cNvSpPr>
          <p:nvPr>
            <p:ph type="body" sz="quarter" idx="20" hasCustomPrompt="1"/>
          </p:nvPr>
        </p:nvSpPr>
        <p:spPr>
          <a:xfrm>
            <a:off x="382576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id="{699BFE45-B39B-874F-A80B-092992FD5A58}"/>
              </a:ext>
            </a:extLst>
          </p:cNvPr>
          <p:cNvSpPr>
            <a:spLocks noGrp="1"/>
          </p:cNvSpPr>
          <p:nvPr>
            <p:ph type="body" sz="quarter" idx="21" hasCustomPrompt="1"/>
          </p:nvPr>
        </p:nvSpPr>
        <p:spPr>
          <a:xfrm>
            <a:off x="3825762"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a16="http://schemas.microsoft.com/office/drawing/2014/main" id="{6F2B2D86-5038-B846-BE3B-75D8AD4D1758}"/>
              </a:ext>
            </a:extLst>
          </p:cNvPr>
          <p:cNvSpPr>
            <a:spLocks noGrp="1"/>
          </p:cNvSpPr>
          <p:nvPr>
            <p:ph type="body" sz="quarter" idx="22" hasCustomPrompt="1"/>
          </p:nvPr>
        </p:nvSpPr>
        <p:spPr>
          <a:xfrm>
            <a:off x="382576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id="{70142FA7-976A-5744-BA3A-E9343E2130AA}"/>
              </a:ext>
            </a:extLst>
          </p:cNvPr>
          <p:cNvSpPr/>
          <p:nvPr userDrawn="1"/>
        </p:nvSpPr>
        <p:spPr>
          <a:xfrm rot="18900000">
            <a:off x="8982180"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id="{2B8DCAE3-753F-9642-B93E-166D1C677447}"/>
              </a:ext>
            </a:extLst>
          </p:cNvPr>
          <p:cNvSpPr>
            <a:spLocks noGrp="1"/>
          </p:cNvSpPr>
          <p:nvPr>
            <p:ph type="body" sz="quarter" idx="23" hasCustomPrompt="1"/>
          </p:nvPr>
        </p:nvSpPr>
        <p:spPr>
          <a:xfrm>
            <a:off x="8936261"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id="{8AB71BBB-5072-A84B-BB57-824CEE38F36E}"/>
              </a:ext>
            </a:extLst>
          </p:cNvPr>
          <p:cNvSpPr>
            <a:spLocks noGrp="1"/>
          </p:cNvSpPr>
          <p:nvPr>
            <p:ph type="body" sz="quarter" idx="24" hasCustomPrompt="1"/>
          </p:nvPr>
        </p:nvSpPr>
        <p:spPr>
          <a:xfrm>
            <a:off x="893626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a16="http://schemas.microsoft.com/office/drawing/2014/main" id="{500CB88C-5CD9-D04F-B1A4-63F8206607CB}"/>
              </a:ext>
            </a:extLst>
          </p:cNvPr>
          <p:cNvSpPr>
            <a:spLocks noGrp="1"/>
          </p:cNvSpPr>
          <p:nvPr>
            <p:ph type="body" sz="quarter" idx="25" hasCustomPrompt="1"/>
          </p:nvPr>
        </p:nvSpPr>
        <p:spPr>
          <a:xfrm>
            <a:off x="893626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a16="http://schemas.microsoft.com/office/drawing/2014/main" id="{1B07D63A-D753-A247-8BD6-3A088FBCAD7D}"/>
              </a:ext>
            </a:extLst>
          </p:cNvPr>
          <p:cNvSpPr/>
          <p:nvPr userDrawn="1"/>
        </p:nvSpPr>
        <p:spPr>
          <a:xfrm rot="18900000">
            <a:off x="64269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a16="http://schemas.microsoft.com/office/drawing/2014/main" id="{B1A0EF8A-964C-5641-8D7B-4423841E5452}"/>
              </a:ext>
            </a:extLst>
          </p:cNvPr>
          <p:cNvSpPr>
            <a:spLocks noGrp="1"/>
          </p:cNvSpPr>
          <p:nvPr>
            <p:ph type="body" sz="quarter" idx="26" hasCustomPrompt="1"/>
          </p:nvPr>
        </p:nvSpPr>
        <p:spPr>
          <a:xfrm>
            <a:off x="63810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a16="http://schemas.microsoft.com/office/drawing/2014/main" id="{83039C52-CFB3-7D41-9C65-FB635301703C}"/>
              </a:ext>
            </a:extLst>
          </p:cNvPr>
          <p:cNvSpPr>
            <a:spLocks noGrp="1"/>
          </p:cNvSpPr>
          <p:nvPr>
            <p:ph type="body" sz="quarter" idx="27" hasCustomPrompt="1"/>
          </p:nvPr>
        </p:nvSpPr>
        <p:spPr>
          <a:xfrm>
            <a:off x="6381012" y="3535672"/>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34" name="文本占位符 28">
            <a:extLst>
              <a:ext uri="{FF2B5EF4-FFF2-40B4-BE49-F238E27FC236}">
                <a16:creationId xmlns:a16="http://schemas.microsoft.com/office/drawing/2014/main" id="{DC7F136A-C920-7A44-8EB1-B12A337B46B5}"/>
              </a:ext>
            </a:extLst>
          </p:cNvPr>
          <p:cNvSpPr>
            <a:spLocks noGrp="1"/>
          </p:cNvSpPr>
          <p:nvPr>
            <p:ph type="body" sz="quarter" idx="28" hasCustomPrompt="1"/>
          </p:nvPr>
        </p:nvSpPr>
        <p:spPr>
          <a:xfrm>
            <a:off x="63810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263282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A21DB9C-A047-5C42-8683-35B03A3D6511}"/>
              </a:ext>
            </a:extLst>
          </p:cNvPr>
          <p:cNvSpPr/>
          <p:nvPr userDrawn="1"/>
        </p:nvSpPr>
        <p:spPr>
          <a:xfrm rot="18900000">
            <a:off x="946425"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id="{D81DC87D-D7FF-AD46-9B9D-044835834035}"/>
              </a:ext>
            </a:extLst>
          </p:cNvPr>
          <p:cNvSpPr>
            <a:spLocks noGrp="1"/>
          </p:cNvSpPr>
          <p:nvPr>
            <p:ph type="body" sz="quarter" idx="14" hasCustomPrompt="1"/>
          </p:nvPr>
        </p:nvSpPr>
        <p:spPr>
          <a:xfrm>
            <a:off x="900506"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id="{14C5B5DF-BF5E-7247-BEA3-5CAA1291E735}"/>
              </a:ext>
            </a:extLst>
          </p:cNvPr>
          <p:cNvSpPr>
            <a:spLocks noGrp="1"/>
          </p:cNvSpPr>
          <p:nvPr>
            <p:ph type="body" sz="quarter" idx="18" hasCustomPrompt="1"/>
          </p:nvPr>
        </p:nvSpPr>
        <p:spPr>
          <a:xfrm>
            <a:off x="900506"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0" name="文本占位符 28">
            <a:extLst>
              <a:ext uri="{FF2B5EF4-FFF2-40B4-BE49-F238E27FC236}">
                <a16:creationId xmlns:a16="http://schemas.microsoft.com/office/drawing/2014/main" id="{5D43FBC4-C7A6-D24A-ABD3-F6B0236C7963}"/>
              </a:ext>
            </a:extLst>
          </p:cNvPr>
          <p:cNvSpPr>
            <a:spLocks noGrp="1"/>
          </p:cNvSpPr>
          <p:nvPr>
            <p:ph type="body" sz="quarter" idx="19" hasCustomPrompt="1"/>
          </p:nvPr>
        </p:nvSpPr>
        <p:spPr>
          <a:xfrm>
            <a:off x="90050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id="{2DE1AA57-857B-7749-A3CF-03D6FE8A18F4}"/>
              </a:ext>
            </a:extLst>
          </p:cNvPr>
          <p:cNvSpPr/>
          <p:nvPr userDrawn="1"/>
        </p:nvSpPr>
        <p:spPr>
          <a:xfrm rot="18900000">
            <a:off x="3140204"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id="{E79E1634-C154-6F42-9BF5-9DC55C7E609B}"/>
              </a:ext>
            </a:extLst>
          </p:cNvPr>
          <p:cNvSpPr>
            <a:spLocks noGrp="1"/>
          </p:cNvSpPr>
          <p:nvPr>
            <p:ph type="body" sz="quarter" idx="20" hasCustomPrompt="1"/>
          </p:nvPr>
        </p:nvSpPr>
        <p:spPr>
          <a:xfrm>
            <a:off x="3094285"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id="{699BFE45-B39B-874F-A80B-092992FD5A58}"/>
              </a:ext>
            </a:extLst>
          </p:cNvPr>
          <p:cNvSpPr>
            <a:spLocks noGrp="1"/>
          </p:cNvSpPr>
          <p:nvPr>
            <p:ph type="body" sz="quarter" idx="21" hasCustomPrompt="1"/>
          </p:nvPr>
        </p:nvSpPr>
        <p:spPr>
          <a:xfrm>
            <a:off x="3094285" y="3535671"/>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4" name="文本占位符 28">
            <a:extLst>
              <a:ext uri="{FF2B5EF4-FFF2-40B4-BE49-F238E27FC236}">
                <a16:creationId xmlns:a16="http://schemas.microsoft.com/office/drawing/2014/main" id="{6F2B2D86-5038-B846-BE3B-75D8AD4D1758}"/>
              </a:ext>
            </a:extLst>
          </p:cNvPr>
          <p:cNvSpPr>
            <a:spLocks noGrp="1"/>
          </p:cNvSpPr>
          <p:nvPr>
            <p:ph type="body" sz="quarter" idx="22" hasCustomPrompt="1"/>
          </p:nvPr>
        </p:nvSpPr>
        <p:spPr>
          <a:xfrm>
            <a:off x="3094285"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id="{70142FA7-976A-5744-BA3A-E9343E2130AA}"/>
              </a:ext>
            </a:extLst>
          </p:cNvPr>
          <p:cNvSpPr/>
          <p:nvPr userDrawn="1"/>
        </p:nvSpPr>
        <p:spPr>
          <a:xfrm rot="18900000">
            <a:off x="972154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id="{2B8DCAE3-753F-9642-B93E-166D1C677447}"/>
              </a:ext>
            </a:extLst>
          </p:cNvPr>
          <p:cNvSpPr>
            <a:spLocks noGrp="1"/>
          </p:cNvSpPr>
          <p:nvPr>
            <p:ph type="body" sz="quarter" idx="23" hasCustomPrompt="1"/>
          </p:nvPr>
        </p:nvSpPr>
        <p:spPr>
          <a:xfrm>
            <a:off x="967562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id="{8AB71BBB-5072-A84B-BB57-824CEE38F36E}"/>
              </a:ext>
            </a:extLst>
          </p:cNvPr>
          <p:cNvSpPr>
            <a:spLocks noGrp="1"/>
          </p:cNvSpPr>
          <p:nvPr>
            <p:ph type="body" sz="quarter" idx="24" hasCustomPrompt="1"/>
          </p:nvPr>
        </p:nvSpPr>
        <p:spPr>
          <a:xfrm>
            <a:off x="9675624"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8" name="文本占位符 28">
            <a:extLst>
              <a:ext uri="{FF2B5EF4-FFF2-40B4-BE49-F238E27FC236}">
                <a16:creationId xmlns:a16="http://schemas.microsoft.com/office/drawing/2014/main" id="{500CB88C-5CD9-D04F-B1A4-63F8206607CB}"/>
              </a:ext>
            </a:extLst>
          </p:cNvPr>
          <p:cNvSpPr>
            <a:spLocks noGrp="1"/>
          </p:cNvSpPr>
          <p:nvPr>
            <p:ph type="body" sz="quarter" idx="25" hasCustomPrompt="1"/>
          </p:nvPr>
        </p:nvSpPr>
        <p:spPr>
          <a:xfrm>
            <a:off x="967562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a16="http://schemas.microsoft.com/office/drawing/2014/main" id="{1B07D63A-D753-A247-8BD6-3A088FBCAD7D}"/>
              </a:ext>
            </a:extLst>
          </p:cNvPr>
          <p:cNvSpPr/>
          <p:nvPr userDrawn="1"/>
        </p:nvSpPr>
        <p:spPr>
          <a:xfrm rot="18900000">
            <a:off x="533398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a16="http://schemas.microsoft.com/office/drawing/2014/main" id="{B1A0EF8A-964C-5641-8D7B-4423841E5452}"/>
              </a:ext>
            </a:extLst>
          </p:cNvPr>
          <p:cNvSpPr>
            <a:spLocks noGrp="1"/>
          </p:cNvSpPr>
          <p:nvPr>
            <p:ph type="body" sz="quarter" idx="26" hasCustomPrompt="1"/>
          </p:nvPr>
        </p:nvSpPr>
        <p:spPr>
          <a:xfrm>
            <a:off x="528806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a16="http://schemas.microsoft.com/office/drawing/2014/main" id="{83039C52-CFB3-7D41-9C65-FB635301703C}"/>
              </a:ext>
            </a:extLst>
          </p:cNvPr>
          <p:cNvSpPr>
            <a:spLocks noGrp="1"/>
          </p:cNvSpPr>
          <p:nvPr>
            <p:ph type="body" sz="quarter" idx="27" hasCustomPrompt="1"/>
          </p:nvPr>
        </p:nvSpPr>
        <p:spPr>
          <a:xfrm>
            <a:off x="5288064" y="3535672"/>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4" name="文本占位符 28">
            <a:extLst>
              <a:ext uri="{FF2B5EF4-FFF2-40B4-BE49-F238E27FC236}">
                <a16:creationId xmlns:a16="http://schemas.microsoft.com/office/drawing/2014/main" id="{DC7F136A-C920-7A44-8EB1-B12A337B46B5}"/>
              </a:ext>
            </a:extLst>
          </p:cNvPr>
          <p:cNvSpPr>
            <a:spLocks noGrp="1"/>
          </p:cNvSpPr>
          <p:nvPr>
            <p:ph type="body" sz="quarter" idx="28" hasCustomPrompt="1"/>
          </p:nvPr>
        </p:nvSpPr>
        <p:spPr>
          <a:xfrm>
            <a:off x="528806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35" name="圆角矩形 34">
            <a:extLst>
              <a:ext uri="{FF2B5EF4-FFF2-40B4-BE49-F238E27FC236}">
                <a16:creationId xmlns:a16="http://schemas.microsoft.com/office/drawing/2014/main" id="{C48B46EA-F484-024D-AECD-29B97675B109}"/>
              </a:ext>
            </a:extLst>
          </p:cNvPr>
          <p:cNvSpPr/>
          <p:nvPr userDrawn="1"/>
        </p:nvSpPr>
        <p:spPr>
          <a:xfrm rot="18900000">
            <a:off x="7527762" y="2621777"/>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占位符 17">
            <a:extLst>
              <a:ext uri="{FF2B5EF4-FFF2-40B4-BE49-F238E27FC236}">
                <a16:creationId xmlns:a16="http://schemas.microsoft.com/office/drawing/2014/main" id="{A355EE99-EE1C-2C4E-B99A-ADE671196C55}"/>
              </a:ext>
            </a:extLst>
          </p:cNvPr>
          <p:cNvSpPr>
            <a:spLocks noGrp="1"/>
          </p:cNvSpPr>
          <p:nvPr>
            <p:ph type="body" sz="quarter" idx="29" hasCustomPrompt="1"/>
          </p:nvPr>
        </p:nvSpPr>
        <p:spPr>
          <a:xfrm>
            <a:off x="7481843" y="2753333"/>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7" name="文本占位符 28">
            <a:extLst>
              <a:ext uri="{FF2B5EF4-FFF2-40B4-BE49-F238E27FC236}">
                <a16:creationId xmlns:a16="http://schemas.microsoft.com/office/drawing/2014/main" id="{313E327F-AC61-CD43-93FB-EC3F3B0B02B3}"/>
              </a:ext>
            </a:extLst>
          </p:cNvPr>
          <p:cNvSpPr>
            <a:spLocks noGrp="1"/>
          </p:cNvSpPr>
          <p:nvPr>
            <p:ph type="body" sz="quarter" idx="30" hasCustomPrompt="1"/>
          </p:nvPr>
        </p:nvSpPr>
        <p:spPr>
          <a:xfrm>
            <a:off x="7481843" y="3535673"/>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8" name="文本占位符 28">
            <a:extLst>
              <a:ext uri="{FF2B5EF4-FFF2-40B4-BE49-F238E27FC236}">
                <a16:creationId xmlns:a16="http://schemas.microsoft.com/office/drawing/2014/main" id="{88F8F822-161A-0844-BF7A-F9302D0FA28F}"/>
              </a:ext>
            </a:extLst>
          </p:cNvPr>
          <p:cNvSpPr>
            <a:spLocks noGrp="1"/>
          </p:cNvSpPr>
          <p:nvPr>
            <p:ph type="body" sz="quarter" idx="31" hasCustomPrompt="1"/>
          </p:nvPr>
        </p:nvSpPr>
        <p:spPr>
          <a:xfrm>
            <a:off x="7481843"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3290870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tile tx="0" ty="-1016000" sx="100000" sy="100000" flip="none" algn="tl"/>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41" name="矩形 40">
            <a:extLst>
              <a:ext uri="{FF2B5EF4-FFF2-40B4-BE49-F238E27FC236}">
                <a16:creationId xmlns:a16="http://schemas.microsoft.com/office/drawing/2014/main" id="{33F9B6D6-9B47-1546-B0A5-C9F3DA4C6233}"/>
              </a:ext>
            </a:extLst>
          </p:cNvPr>
          <p:cNvSpPr/>
          <p:nvPr userDrawn="1"/>
        </p:nvSpPr>
        <p:spPr>
          <a:xfrm>
            <a:off x="0" y="-1"/>
            <a:ext cx="12192000" cy="1143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6F0EF99C-AE37-F74B-9E4E-4AE6ABC557DB}"/>
              </a:ext>
            </a:extLst>
          </p:cNvPr>
          <p:cNvSpPr/>
          <p:nvPr userDrawn="1"/>
        </p:nvSpPr>
        <p:spPr>
          <a:xfrm>
            <a:off x="-1" y="3615559"/>
            <a:ext cx="12192000" cy="324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FCEED001-8BDF-A748-B056-A928672A4A8C}"/>
              </a:ext>
            </a:extLst>
          </p:cNvPr>
          <p:cNvSpPr/>
          <p:nvPr userDrawn="1"/>
        </p:nvSpPr>
        <p:spPr>
          <a:xfrm>
            <a:off x="2501461" y="1143395"/>
            <a:ext cx="2469931" cy="2472164"/>
          </a:xfrm>
          <a:prstGeom prst="rect">
            <a:avLst/>
          </a:prstGeom>
          <a:solidFill>
            <a:srgbClr val="05254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占位符 17">
            <a:extLst>
              <a:ext uri="{FF2B5EF4-FFF2-40B4-BE49-F238E27FC236}">
                <a16:creationId xmlns:a16="http://schemas.microsoft.com/office/drawing/2014/main" id="{B2D4FE1A-00BC-CE46-BDD9-4F22A6F9A9E9}"/>
              </a:ext>
            </a:extLst>
          </p:cNvPr>
          <p:cNvSpPr>
            <a:spLocks noGrp="1"/>
          </p:cNvSpPr>
          <p:nvPr>
            <p:ph type="body" sz="quarter" idx="14" hasCustomPrompt="1"/>
          </p:nvPr>
        </p:nvSpPr>
        <p:spPr>
          <a:xfrm>
            <a:off x="2868476" y="1910441"/>
            <a:ext cx="1735899" cy="938072"/>
          </a:xfrm>
        </p:spPr>
        <p:txBody>
          <a:bodyPr>
            <a:noAutofit/>
          </a:bodyPr>
          <a:lstStyle>
            <a:lvl1pPr marL="0" indent="0" algn="l">
              <a:buNone/>
              <a:defRPr sz="7200" b="1">
                <a:solidFill>
                  <a:schemeClr val="bg1"/>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45" name="文本占位符 28">
            <a:extLst>
              <a:ext uri="{FF2B5EF4-FFF2-40B4-BE49-F238E27FC236}">
                <a16:creationId xmlns:a16="http://schemas.microsoft.com/office/drawing/2014/main" id="{801A2D68-8A22-364C-95EE-5A6D708107E8}"/>
              </a:ext>
            </a:extLst>
          </p:cNvPr>
          <p:cNvSpPr>
            <a:spLocks noGrp="1"/>
          </p:cNvSpPr>
          <p:nvPr>
            <p:ph type="body" sz="quarter" idx="19" hasCustomPrompt="1"/>
          </p:nvPr>
        </p:nvSpPr>
        <p:spPr>
          <a:xfrm>
            <a:off x="679788" y="4067504"/>
            <a:ext cx="2841178" cy="525518"/>
          </a:xfrm>
        </p:spPr>
        <p:txBody>
          <a:bodyPr>
            <a:noAutofit/>
          </a:bodyPr>
          <a:lstStyle>
            <a:lvl1pPr marL="0" indent="0" algn="l">
              <a:buNone/>
              <a:defRPr sz="3600" b="1">
                <a:solidFill>
                  <a:schemeClr val="tx1">
                    <a:lumMod val="85000"/>
                    <a:lumOff val="1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请输入标题</a:t>
            </a:r>
          </a:p>
        </p:txBody>
      </p:sp>
      <p:sp>
        <p:nvSpPr>
          <p:cNvPr id="47" name="文本占位符 28">
            <a:extLst>
              <a:ext uri="{FF2B5EF4-FFF2-40B4-BE49-F238E27FC236}">
                <a16:creationId xmlns:a16="http://schemas.microsoft.com/office/drawing/2014/main" id="{53DBCC19-C688-F045-9D56-C7034B8469DB}"/>
              </a:ext>
            </a:extLst>
          </p:cNvPr>
          <p:cNvSpPr>
            <a:spLocks noGrp="1"/>
          </p:cNvSpPr>
          <p:nvPr>
            <p:ph type="body" sz="quarter" idx="20" hasCustomPrompt="1"/>
          </p:nvPr>
        </p:nvSpPr>
        <p:spPr>
          <a:xfrm>
            <a:off x="679787" y="4711260"/>
            <a:ext cx="6266951" cy="1003345"/>
          </a:xfrm>
        </p:spPr>
        <p:txBody>
          <a:bodyPr>
            <a:noAutofit/>
          </a:bodyPr>
          <a:lstStyle>
            <a:lvl1pPr marL="0" marR="0" indent="0" algn="dist"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a:solidFill>
                  <a:schemeClr val="tx1">
                    <a:lumMod val="65000"/>
                    <a:lumOff val="3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dirty="0"/>
              <a:t>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a:t>
            </a:r>
          </a:p>
        </p:txBody>
      </p:sp>
    </p:spTree>
    <p:extLst>
      <p:ext uri="{BB962C8B-B14F-4D97-AF65-F5344CB8AC3E}">
        <p14:creationId xmlns:p14="http://schemas.microsoft.com/office/powerpoint/2010/main" val="1989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33EA77B-0228-5249-AF81-A14A46E39F03}"/>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0764846C-90A9-AC48-9C37-3E1844FC72C5}"/>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E74E4B05-510E-2A46-9F25-2B50A5AFC625}"/>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内容占位符 2">
            <a:extLst>
              <a:ext uri="{FF2B5EF4-FFF2-40B4-BE49-F238E27FC236}">
                <a16:creationId xmlns:a16="http://schemas.microsoft.com/office/drawing/2014/main" id="{2CC40D2F-F255-364E-9F37-F9DC521DD667}"/>
              </a:ext>
            </a:extLst>
          </p:cNvPr>
          <p:cNvSpPr>
            <a:spLocks noGrp="1"/>
          </p:cNvSpPr>
          <p:nvPr>
            <p:ph idx="1"/>
          </p:nvPr>
        </p:nvSpPr>
        <p:spPr>
          <a:xfrm>
            <a:off x="319544" y="1113503"/>
            <a:ext cx="11567656" cy="5361039"/>
          </a:xfrm>
        </p:spPr>
        <p:txBody>
          <a:bodyPr>
            <a:normAutofit/>
          </a:bodyPr>
          <a:lstStyle>
            <a:lvl1pPr marL="0" indent="0" algn="just">
              <a:buNone/>
              <a:defRPr sz="20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9" name="矩形 8">
            <a:extLst>
              <a:ext uri="{FF2B5EF4-FFF2-40B4-BE49-F238E27FC236}">
                <a16:creationId xmlns:a16="http://schemas.microsoft.com/office/drawing/2014/main" id="{E63D74DB-C2D9-0040-8035-355F84A45675}"/>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a:extLst>
              <a:ext uri="{FF2B5EF4-FFF2-40B4-BE49-F238E27FC236}">
                <a16:creationId xmlns:a16="http://schemas.microsoft.com/office/drawing/2014/main" id="{A78F3913-B855-BB4A-8D74-A4AABE8AD141}"/>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1" name="日期占位符 3">
            <a:extLst>
              <a:ext uri="{FF2B5EF4-FFF2-40B4-BE49-F238E27FC236}">
                <a16:creationId xmlns:a16="http://schemas.microsoft.com/office/drawing/2014/main" id="{77422D53-5A98-BE4B-A173-B357707309A3}"/>
              </a:ext>
            </a:extLst>
          </p:cNvPr>
          <p:cNvSpPr>
            <a:spLocks noGrp="1"/>
          </p:cNvSpPr>
          <p:nvPr>
            <p:ph type="dt" sz="half" idx="10"/>
          </p:nvPr>
        </p:nvSpPr>
        <p:spPr>
          <a:xfrm>
            <a:off x="0" y="6546433"/>
            <a:ext cx="1083197" cy="307777"/>
          </a:xfrm>
        </p:spPr>
        <p:txBody>
          <a:bodyPr/>
          <a:lstStyle>
            <a:lvl1pPr>
              <a:defRPr sz="1200"/>
            </a:lvl1pPr>
          </a:lstStyle>
          <a:p>
            <a:fld id="{D342AF8A-6C9F-6440-B81F-0F8AB8C85483}" type="datetime1">
              <a:rPr kumimoji="1" lang="zh-CN" altLang="en-US" smtClean="0"/>
              <a:pPr/>
              <a:t>2021/10/24</a:t>
            </a:fld>
            <a:endParaRPr kumimoji="1" lang="zh-CN" altLang="en-US" dirty="0"/>
          </a:p>
        </p:txBody>
      </p:sp>
      <p:sp>
        <p:nvSpPr>
          <p:cNvPr id="12" name="灯片编号占位符 5">
            <a:extLst>
              <a:ext uri="{FF2B5EF4-FFF2-40B4-BE49-F238E27FC236}">
                <a16:creationId xmlns:a16="http://schemas.microsoft.com/office/drawing/2014/main" id="{96613E98-E38C-574D-A524-97D804FCFE3A}"/>
              </a:ext>
            </a:extLst>
          </p:cNvPr>
          <p:cNvSpPr>
            <a:spLocks noGrp="1"/>
          </p:cNvSpPr>
          <p:nvPr>
            <p:ph type="sldNum" sz="quarter" idx="12"/>
          </p:nvPr>
        </p:nvSpPr>
        <p:spPr>
          <a:xfrm>
            <a:off x="10873451" y="6567586"/>
            <a:ext cx="1318549" cy="307777"/>
          </a:xfrm>
        </p:spPr>
        <p:txBody>
          <a:bodyPr/>
          <a:lstStyle>
            <a:lvl1pPr>
              <a:defRPr sz="1200"/>
            </a:lvl1pPr>
          </a:lstStyle>
          <a:p>
            <a:r>
              <a:rPr kumimoji="1" lang="en-US" altLang="zh-CN" dirty="0"/>
              <a:t>PAGE</a:t>
            </a:r>
            <a:r>
              <a:rPr kumimoji="1" lang="zh-CN" altLang="en-US" dirty="0"/>
              <a:t> </a:t>
            </a:r>
            <a:fld id="{45C466B8-AFC2-AE4B-94BC-EF87A0F7179E}" type="slidenum">
              <a:rPr kumimoji="1" lang="zh-CN" altLang="en-US" smtClean="0"/>
              <a:pPr/>
              <a:t>‹#›</a:t>
            </a:fld>
            <a:endParaRPr kumimoji="1" lang="zh-CN" altLang="en-US" dirty="0"/>
          </a:p>
        </p:txBody>
      </p:sp>
      <p:cxnSp>
        <p:nvCxnSpPr>
          <p:cNvPr id="14" name="直线连接符 13">
            <a:extLst>
              <a:ext uri="{FF2B5EF4-FFF2-40B4-BE49-F238E27FC236}">
                <a16:creationId xmlns:a16="http://schemas.microsoft.com/office/drawing/2014/main" id="{2BD93424-0D85-F34D-9229-53206562079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17">
            <a:extLst>
              <a:ext uri="{FF2B5EF4-FFF2-40B4-BE49-F238E27FC236}">
                <a16:creationId xmlns:a16="http://schemas.microsoft.com/office/drawing/2014/main" id="{7F74EC0B-1D80-CF47-8A2C-C8CF09A1271C}"/>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90926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图片">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CC40D2F-F255-364E-9F37-F9DC521DD667}"/>
              </a:ext>
            </a:extLst>
          </p:cNvPr>
          <p:cNvSpPr>
            <a:spLocks noGrp="1"/>
          </p:cNvSpPr>
          <p:nvPr>
            <p:ph idx="1"/>
          </p:nvPr>
        </p:nvSpPr>
        <p:spPr>
          <a:xfrm>
            <a:off x="819726" y="1307939"/>
            <a:ext cx="5276274" cy="4869024"/>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8" name="图片占位符 7">
            <a:extLst>
              <a:ext uri="{FF2B5EF4-FFF2-40B4-BE49-F238E27FC236}">
                <a16:creationId xmlns:a16="http://schemas.microsoft.com/office/drawing/2014/main" id="{61DE62F5-BBBB-E149-AE2E-D5AF6A79E7EC}"/>
              </a:ext>
            </a:extLst>
          </p:cNvPr>
          <p:cNvSpPr>
            <a:spLocks noGrp="1"/>
          </p:cNvSpPr>
          <p:nvPr>
            <p:ph type="pic" sz="quarter" idx="13"/>
          </p:nvPr>
        </p:nvSpPr>
        <p:spPr>
          <a:xfrm>
            <a:off x="6095999" y="1307911"/>
            <a:ext cx="5275801" cy="4869023"/>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0" name="日期占位符 3">
            <a:extLst>
              <a:ext uri="{FF2B5EF4-FFF2-40B4-BE49-F238E27FC236}">
                <a16:creationId xmlns:a16="http://schemas.microsoft.com/office/drawing/2014/main" id="{EA027C1F-14D3-A144-97B8-D819AE80119C}"/>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2021/10/24</a:t>
            </a:fld>
            <a:endParaRPr kumimoji="1" lang="zh-CN" altLang="en-US" dirty="0"/>
          </a:p>
        </p:txBody>
      </p:sp>
      <p:sp>
        <p:nvSpPr>
          <p:cNvPr id="21" name="灯片编号占位符 5">
            <a:extLst>
              <a:ext uri="{FF2B5EF4-FFF2-40B4-BE49-F238E27FC236}">
                <a16:creationId xmlns:a16="http://schemas.microsoft.com/office/drawing/2014/main" id="{F72A7420-6D66-CE45-807C-782921E592A4}"/>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2" name="文本框 21">
            <a:extLst>
              <a:ext uri="{FF2B5EF4-FFF2-40B4-BE49-F238E27FC236}">
                <a16:creationId xmlns:a16="http://schemas.microsoft.com/office/drawing/2014/main" id="{59CC70D9-74FD-2D4C-AEE0-1AC1B0FEE019}"/>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3" name="直线连接符 22">
            <a:extLst>
              <a:ext uri="{FF2B5EF4-FFF2-40B4-BE49-F238E27FC236}">
                <a16:creationId xmlns:a16="http://schemas.microsoft.com/office/drawing/2014/main" id="{4106BF44-1836-4044-ACD5-14064A03549F}"/>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C85F1D93-12E1-194C-9181-A8BED9BEB85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73309AD5-EDEB-0942-AAF9-308898CE4D62}"/>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3AA42D3E-700C-DF45-B000-D1C6004A45E9}"/>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18E110D1-3D68-464A-B14B-CC91699F3C2B}"/>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标题 1">
            <a:extLst>
              <a:ext uri="{FF2B5EF4-FFF2-40B4-BE49-F238E27FC236}">
                <a16:creationId xmlns:a16="http://schemas.microsoft.com/office/drawing/2014/main" id="{687D5EC6-4CB2-F044-8842-C2938E907B18}"/>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29" name="文本占位符 17">
            <a:extLst>
              <a:ext uri="{FF2B5EF4-FFF2-40B4-BE49-F238E27FC236}">
                <a16:creationId xmlns:a16="http://schemas.microsoft.com/office/drawing/2014/main" id="{1C7B6F92-37C4-1040-BB22-9D0D8B42F86B}"/>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06856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图片-2">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id="{FF7BABF4-43D8-2F4F-A4ED-C7E5587EE453}"/>
              </a:ext>
            </a:extLst>
          </p:cNvPr>
          <p:cNvSpPr>
            <a:spLocks noGrp="1"/>
          </p:cNvSpPr>
          <p:nvPr>
            <p:ph idx="1"/>
          </p:nvPr>
        </p:nvSpPr>
        <p:spPr>
          <a:xfrm>
            <a:off x="819729" y="3909847"/>
            <a:ext cx="10552543" cy="2267115"/>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a16="http://schemas.microsoft.com/office/drawing/2014/main" id="{A1CB9C66-E9C6-734F-82DE-A1EFCFFF292E}"/>
              </a:ext>
            </a:extLst>
          </p:cNvPr>
          <p:cNvSpPr>
            <a:spLocks noGrp="1"/>
          </p:cNvSpPr>
          <p:nvPr>
            <p:ph type="pic" sz="quarter" idx="13"/>
          </p:nvPr>
        </p:nvSpPr>
        <p:spPr>
          <a:xfrm>
            <a:off x="819729" y="1307912"/>
            <a:ext cx="10552543" cy="236519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2021/10/24</a:t>
            </a:fld>
            <a:endParaRPr kumimoji="1" lang="zh-CN" altLang="en-US" dirty="0"/>
          </a:p>
        </p:txBody>
      </p:sp>
      <p:sp>
        <p:nvSpPr>
          <p:cNvPr id="27" name="灯片编号占位符 5">
            <a:extLst>
              <a:ext uri="{FF2B5EF4-FFF2-40B4-BE49-F238E27FC236}">
                <a16:creationId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1395862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多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306074C6-4750-2A45-BDFC-3267D3D3A8CA}"/>
              </a:ext>
            </a:extLst>
          </p:cNvPr>
          <p:cNvSpPr>
            <a:spLocks noGrp="1"/>
          </p:cNvSpPr>
          <p:nvPr>
            <p:ph type="pic" sz="quarter" idx="13"/>
          </p:nvPr>
        </p:nvSpPr>
        <p:spPr>
          <a:xfrm>
            <a:off x="118523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a16="http://schemas.microsoft.com/office/drawing/2014/main"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2021/10/24</a:t>
            </a:fld>
            <a:endParaRPr kumimoji="1" lang="zh-CN" altLang="en-US" dirty="0"/>
          </a:p>
        </p:txBody>
      </p:sp>
      <p:sp>
        <p:nvSpPr>
          <p:cNvPr id="10" name="灯片编号占位符 5">
            <a:extLst>
              <a:ext uri="{FF2B5EF4-FFF2-40B4-BE49-F238E27FC236}">
                <a16:creationId xmlns:a16="http://schemas.microsoft.com/office/drawing/2014/main"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a16="http://schemas.microsoft.com/office/drawing/2014/main"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a16="http://schemas.microsoft.com/office/drawing/2014/main"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a16="http://schemas.microsoft.com/office/drawing/2014/main"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0" name="图片占位符 7">
            <a:extLst>
              <a:ext uri="{FF2B5EF4-FFF2-40B4-BE49-F238E27FC236}">
                <a16:creationId xmlns:a16="http://schemas.microsoft.com/office/drawing/2014/main" id="{C8F720DE-D331-054F-B5DA-20BCEDC70A67}"/>
              </a:ext>
            </a:extLst>
          </p:cNvPr>
          <p:cNvSpPr>
            <a:spLocks noGrp="1"/>
          </p:cNvSpPr>
          <p:nvPr>
            <p:ph type="pic" sz="quarter" idx="15"/>
          </p:nvPr>
        </p:nvSpPr>
        <p:spPr>
          <a:xfrm>
            <a:off x="4835526"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1" name="图片占位符 7">
            <a:extLst>
              <a:ext uri="{FF2B5EF4-FFF2-40B4-BE49-F238E27FC236}">
                <a16:creationId xmlns:a16="http://schemas.microsoft.com/office/drawing/2014/main" id="{0DC06DAC-F3F5-8B4F-96E9-3ACE5672CE55}"/>
              </a:ext>
            </a:extLst>
          </p:cNvPr>
          <p:cNvSpPr>
            <a:spLocks noGrp="1"/>
          </p:cNvSpPr>
          <p:nvPr>
            <p:ph type="pic" sz="quarter" idx="16"/>
          </p:nvPr>
        </p:nvSpPr>
        <p:spPr>
          <a:xfrm>
            <a:off x="848582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Tree>
    <p:extLst>
      <p:ext uri="{BB962C8B-B14F-4D97-AF65-F5344CB8AC3E}">
        <p14:creationId xmlns:p14="http://schemas.microsoft.com/office/powerpoint/2010/main" val="3518554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5CAAD63-2FBE-1642-BED1-75BBF93D86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7CC6DA2-57E5-D146-8613-29A6D3C3EB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3460395-21AB-7648-A2F5-BBE6ABFDC717}"/>
              </a:ext>
            </a:extLst>
          </p:cNvPr>
          <p:cNvSpPr>
            <a:spLocks noGrp="1"/>
          </p:cNvSpPr>
          <p:nvPr>
            <p:ph type="dt" sz="half" idx="2"/>
          </p:nvPr>
        </p:nvSpPr>
        <p:spPr>
          <a:xfrm>
            <a:off x="838200" y="6356350"/>
            <a:ext cx="240949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E9F100-E294-4B47-BE5D-7E0607444C1F}" type="datetime1">
              <a:rPr kumimoji="1" lang="zh-CN" altLang="en-US" smtClean="0"/>
              <a:t>2021/10/24</a:t>
            </a:fld>
            <a:endParaRPr kumimoji="1" lang="zh-CN" altLang="en-US"/>
          </a:p>
        </p:txBody>
      </p:sp>
      <p:sp>
        <p:nvSpPr>
          <p:cNvPr id="5" name="页脚占位符 4">
            <a:extLst>
              <a:ext uri="{FF2B5EF4-FFF2-40B4-BE49-F238E27FC236}">
                <a16:creationId xmlns:a16="http://schemas.microsoft.com/office/drawing/2014/main" id="{E158EC5E-14F4-0145-BE8C-CC881B3052BD}"/>
              </a:ext>
            </a:extLst>
          </p:cNvPr>
          <p:cNvSpPr>
            <a:spLocks noGrp="1"/>
          </p:cNvSpPr>
          <p:nvPr>
            <p:ph type="ftr" sz="quarter" idx="3"/>
          </p:nvPr>
        </p:nvSpPr>
        <p:spPr>
          <a:xfrm>
            <a:off x="3247697" y="6356350"/>
            <a:ext cx="5696608" cy="365125"/>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200">
                <a:solidFill>
                  <a:schemeClr val="tx1">
                    <a:tint val="75000"/>
                  </a:schemeClr>
                </a:solidFill>
              </a:defRPr>
            </a:lvl1pPr>
          </a:lstStyle>
          <a:p>
            <a:r>
              <a:rPr kumimoji="1" lang="en" altLang="zh-CN" dirty="0"/>
              <a:t>BEIJING UNIVERSITY OF POSTS AND TELECOMMUNICATIONS &amp; HUAWEI</a:t>
            </a:r>
          </a:p>
        </p:txBody>
      </p:sp>
      <p:sp>
        <p:nvSpPr>
          <p:cNvPr id="6" name="灯片编号占位符 5">
            <a:extLst>
              <a:ext uri="{FF2B5EF4-FFF2-40B4-BE49-F238E27FC236}">
                <a16:creationId xmlns:a16="http://schemas.microsoft.com/office/drawing/2014/main" id="{63F62BE4-37D6-4A44-8618-0A35D4A7B145}"/>
              </a:ext>
            </a:extLst>
          </p:cNvPr>
          <p:cNvSpPr>
            <a:spLocks noGrp="1"/>
          </p:cNvSpPr>
          <p:nvPr>
            <p:ph type="sldNum" sz="quarter" idx="4"/>
          </p:nvPr>
        </p:nvSpPr>
        <p:spPr>
          <a:xfrm>
            <a:off x="8933794" y="6356350"/>
            <a:ext cx="242000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466B8-AFC2-AE4B-94BC-EF87A0F7179E}" type="slidenum">
              <a:rPr kumimoji="1" lang="zh-CN" altLang="en-US" smtClean="0"/>
              <a:t>‹#›</a:t>
            </a:fld>
            <a:endParaRPr kumimoji="1" lang="zh-CN" altLang="en-US"/>
          </a:p>
        </p:txBody>
      </p:sp>
    </p:spTree>
    <p:extLst>
      <p:ext uri="{BB962C8B-B14F-4D97-AF65-F5344CB8AC3E}">
        <p14:creationId xmlns:p14="http://schemas.microsoft.com/office/powerpoint/2010/main" val="2318071207"/>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8" r:id="rId3"/>
    <p:sldLayoutId id="2147483669" r:id="rId4"/>
    <p:sldLayoutId id="2147483670" r:id="rId5"/>
    <p:sldLayoutId id="2147483650" r:id="rId6"/>
    <p:sldLayoutId id="2147483665" r:id="rId7"/>
    <p:sldLayoutId id="2147483651" r:id="rId8"/>
    <p:sldLayoutId id="2147483672" r:id="rId9"/>
    <p:sldLayoutId id="2147483673" r:id="rId10"/>
    <p:sldLayoutId id="2147483671" r:id="rId11"/>
    <p:sldLayoutId id="2147483674" r:id="rId12"/>
    <p:sldLayoutId id="2147483662" r:id="rId13"/>
    <p:sldLayoutId id="2147483666" r:id="rId14"/>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13.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14.wmf"/></Relationships>
</file>

<file path=ppt/slides/_rels/slide14.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6.wmf"/><Relationship Id="rId5" Type="http://schemas.openxmlformats.org/officeDocument/2006/relationships/oleObject" Target="../embeddings/oleObject5.bin"/><Relationship Id="rId4" Type="http://schemas.openxmlformats.org/officeDocument/2006/relationships/image" Target="../media/image15.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6.wm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D72B36-652F-7340-A4C9-5FC485D17866}"/>
              </a:ext>
            </a:extLst>
          </p:cNvPr>
          <p:cNvSpPr>
            <a:spLocks noGrp="1"/>
          </p:cNvSpPr>
          <p:nvPr>
            <p:ph type="body" sz="quarter" idx="10"/>
          </p:nvPr>
        </p:nvSpPr>
        <p:spPr>
          <a:xfrm>
            <a:off x="2751115" y="2021962"/>
            <a:ext cx="6689770" cy="2184278"/>
          </a:xfrm>
        </p:spPr>
        <p:txBody>
          <a:bodyPr>
            <a:noAutofit/>
          </a:bodyPr>
          <a:lstStyle/>
          <a:p>
            <a:r>
              <a:rPr kumimoji="1" lang="zh-CN" altLang="en-US" sz="4400" b="1" dirty="0">
                <a:solidFill>
                  <a:schemeClr val="bg1"/>
                </a:solidFill>
                <a:effectLst>
                  <a:outerShdw blurRad="50800" dist="38100" dir="5400000" algn="t" rotWithShape="0">
                    <a:prstClr val="black">
                      <a:alpha val="40000"/>
                    </a:prstClr>
                  </a:outerShdw>
                </a:effectLst>
              </a:rPr>
              <a:t>第</a:t>
            </a:r>
            <a:r>
              <a:rPr kumimoji="1" lang="en-US" altLang="zh-CN" sz="4400" b="1" dirty="0">
                <a:solidFill>
                  <a:schemeClr val="bg1"/>
                </a:solidFill>
                <a:effectLst>
                  <a:outerShdw blurRad="50800" dist="38100" dir="5400000" algn="t" rotWithShape="0">
                    <a:prstClr val="black">
                      <a:alpha val="40000"/>
                    </a:prstClr>
                  </a:outerShdw>
                </a:effectLst>
              </a:rPr>
              <a:t>2</a:t>
            </a:r>
            <a:r>
              <a:rPr kumimoji="1" lang="zh-CN" altLang="en-US" sz="4400" b="1" dirty="0">
                <a:solidFill>
                  <a:schemeClr val="bg1"/>
                </a:solidFill>
                <a:effectLst>
                  <a:outerShdw blurRad="50800" dist="38100" dir="5400000" algn="t" rotWithShape="0">
                    <a:prstClr val="black">
                      <a:alpha val="40000"/>
                    </a:prstClr>
                  </a:outerShdw>
                </a:effectLst>
              </a:rPr>
              <a:t>章</a:t>
            </a:r>
            <a:r>
              <a:rPr kumimoji="1" lang="en-US" altLang="zh-CN" sz="4400" b="1" dirty="0">
                <a:solidFill>
                  <a:schemeClr val="bg1"/>
                </a:solidFill>
                <a:effectLst>
                  <a:outerShdw blurRad="50800" dist="38100" dir="5400000" algn="t" rotWithShape="0">
                    <a:prstClr val="black">
                      <a:alpha val="40000"/>
                    </a:prstClr>
                  </a:outerShdw>
                </a:effectLst>
              </a:rPr>
              <a:t>   </a:t>
            </a:r>
            <a:br>
              <a:rPr kumimoji="1" lang="en-US" altLang="zh-CN" sz="4400" b="1" dirty="0">
                <a:solidFill>
                  <a:schemeClr val="bg1"/>
                </a:solidFill>
                <a:effectLst>
                  <a:outerShdw blurRad="50800" dist="38100" dir="5400000" algn="t" rotWithShape="0">
                    <a:prstClr val="black">
                      <a:alpha val="40000"/>
                    </a:prstClr>
                  </a:outerShdw>
                </a:effectLst>
              </a:rPr>
            </a:br>
            <a:endParaRPr kumimoji="1" lang="en-US" altLang="zh-CN" sz="4400" b="1" dirty="0">
              <a:solidFill>
                <a:schemeClr val="bg1"/>
              </a:solidFill>
              <a:effectLst>
                <a:outerShdw blurRad="50800" dist="38100" dir="5400000" algn="t" rotWithShape="0">
                  <a:prstClr val="black">
                    <a:alpha val="40000"/>
                  </a:prstClr>
                </a:outerShdw>
              </a:effectLst>
            </a:endParaRPr>
          </a:p>
          <a:p>
            <a:r>
              <a:rPr kumimoji="1" lang="zh-CN" altLang="en-US" sz="4400" b="1" dirty="0">
                <a:solidFill>
                  <a:schemeClr val="bg1"/>
                </a:solidFill>
                <a:effectLst>
                  <a:outerShdw blurRad="50800" dist="38100" dir="5400000" algn="t" rotWithShape="0">
                    <a:prstClr val="black">
                      <a:alpha val="40000"/>
                    </a:prstClr>
                  </a:outerShdw>
                </a:effectLst>
              </a:rPr>
              <a:t>分治递归</a:t>
            </a:r>
          </a:p>
        </p:txBody>
      </p:sp>
    </p:spTree>
    <p:extLst>
      <p:ext uri="{BB962C8B-B14F-4D97-AF65-F5344CB8AC3E}">
        <p14:creationId xmlns:p14="http://schemas.microsoft.com/office/powerpoint/2010/main" val="4217402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42900" indent="-342900" algn="l">
              <a:lnSpc>
                <a:spcPct val="125000"/>
              </a:lnSpc>
              <a:spcBef>
                <a:spcPts val="600"/>
              </a:spcBef>
              <a:buFont typeface="Wingdings" panose="05000000000000000000" pitchFamily="2" charset="2"/>
              <a:buChar char="l"/>
            </a:pPr>
            <a:r>
              <a:rPr lang="en-US" altLang="zh-CN" sz="2400" dirty="0"/>
              <a:t>(</a:t>
            </a:r>
            <a:r>
              <a:rPr lang="zh-CN" altLang="en-US" sz="2400" dirty="0"/>
              <a:t>经度</a:t>
            </a:r>
            <a:r>
              <a:rPr lang="en-US" altLang="zh-CN" sz="2400" dirty="0"/>
              <a:t>)longitude: 102.756000    </a:t>
            </a:r>
          </a:p>
          <a:p>
            <a:pPr marL="342900" indent="-342900" algn="l">
              <a:lnSpc>
                <a:spcPct val="125000"/>
              </a:lnSpc>
              <a:spcBef>
                <a:spcPts val="600"/>
              </a:spcBef>
              <a:buFont typeface="Wingdings" panose="05000000000000000000" pitchFamily="2" charset="2"/>
              <a:buChar char="l"/>
            </a:pPr>
            <a:r>
              <a:rPr lang="en-US" altLang="zh-CN" sz="2400" dirty="0"/>
              <a:t>(</a:t>
            </a:r>
            <a:r>
              <a:rPr lang="zh-CN" altLang="en-US" sz="2400" dirty="0"/>
              <a:t>纬度</a:t>
            </a:r>
            <a:r>
              <a:rPr lang="en-US" altLang="zh-CN" sz="2400" dirty="0"/>
              <a:t>)Latitude: 25.040070  </a:t>
            </a:r>
          </a:p>
          <a:p>
            <a:pPr marL="342900" indent="-342900" algn="l">
              <a:lnSpc>
                <a:spcPct val="125000"/>
              </a:lnSpc>
              <a:spcBef>
                <a:spcPts val="600"/>
              </a:spcBef>
              <a:buFont typeface="Wingdings" panose="05000000000000000000" pitchFamily="2" charset="2"/>
              <a:buChar char="l"/>
            </a:pPr>
            <a:r>
              <a:rPr lang="zh-CN" altLang="en-US" sz="2400" dirty="0"/>
              <a:t>包含</a:t>
            </a:r>
            <a:r>
              <a:rPr lang="en-US" altLang="zh-CN" sz="2400" dirty="0"/>
              <a:t>3</a:t>
            </a:r>
            <a:r>
              <a:rPr lang="zh-CN" altLang="en-US" sz="2400" dirty="0"/>
              <a:t>个小区</a:t>
            </a:r>
            <a:endParaRPr lang="en-US" altLang="zh-CN" sz="2400" dirty="0"/>
          </a:p>
          <a:p>
            <a:endParaRPr lang="zh-CN" altLang="en-US" dirty="0"/>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示例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1</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：基站</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ENODEBID 566999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2021/10/24</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223" y="2768114"/>
            <a:ext cx="314325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1709161" y="3411052"/>
            <a:ext cx="2857500" cy="13573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rPr>
              <a:t>SECTOR_ID</a:t>
            </a:r>
            <a:r>
              <a:rPr lang="zh-CN" altLang="en-US" dirty="0">
                <a:solidFill>
                  <a:schemeClr val="tx1"/>
                </a:solidFill>
              </a:rPr>
              <a:t>：</a:t>
            </a:r>
            <a:r>
              <a:rPr lang="en-US" altLang="zh-CN" dirty="0">
                <a:solidFill>
                  <a:schemeClr val="tx1"/>
                </a:solidFill>
              </a:rPr>
              <a:t> 566999_3</a:t>
            </a:r>
          </a:p>
          <a:p>
            <a:pPr algn="ctr">
              <a:defRPr/>
            </a:pPr>
            <a:r>
              <a:rPr lang="en-US" altLang="zh-CN" dirty="0">
                <a:solidFill>
                  <a:schemeClr val="tx1"/>
                </a:solidFill>
              </a:rPr>
              <a:t>longitude: 102.756000</a:t>
            </a:r>
            <a:r>
              <a:rPr lang="en-US" altLang="zh-CN" dirty="0"/>
              <a:t> </a:t>
            </a:r>
            <a:r>
              <a:rPr lang="en-US" altLang="zh-CN" dirty="0">
                <a:solidFill>
                  <a:schemeClr val="tx1"/>
                </a:solidFill>
              </a:rPr>
              <a:t>Latitude: 25.040070 </a:t>
            </a:r>
            <a:endParaRPr lang="zh-CN" altLang="en-US" dirty="0">
              <a:solidFill>
                <a:schemeClr val="tx1"/>
              </a:solidFill>
            </a:endParaRPr>
          </a:p>
          <a:p>
            <a:pPr algn="ctr">
              <a:defRPr/>
            </a:pPr>
            <a:endParaRPr lang="zh-CN" altLang="en-US" dirty="0">
              <a:solidFill>
                <a:schemeClr val="tx1"/>
              </a:solidFill>
            </a:endParaRPr>
          </a:p>
        </p:txBody>
      </p:sp>
      <p:sp>
        <p:nvSpPr>
          <p:cNvPr id="9" name="矩形 8"/>
          <p:cNvSpPr/>
          <p:nvPr/>
        </p:nvSpPr>
        <p:spPr>
          <a:xfrm>
            <a:off x="7209848" y="2339489"/>
            <a:ext cx="2928938" cy="1357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rPr>
              <a:t>SECTOR_ID</a:t>
            </a:r>
            <a:r>
              <a:rPr lang="zh-CN" altLang="en-US" dirty="0">
                <a:solidFill>
                  <a:schemeClr val="tx1"/>
                </a:solidFill>
              </a:rPr>
              <a:t>：</a:t>
            </a:r>
            <a:r>
              <a:rPr lang="en-US" altLang="zh-CN" dirty="0">
                <a:solidFill>
                  <a:schemeClr val="tx1"/>
                </a:solidFill>
              </a:rPr>
              <a:t> 566999_1</a:t>
            </a:r>
          </a:p>
          <a:p>
            <a:pPr algn="ctr">
              <a:defRPr/>
            </a:pPr>
            <a:r>
              <a:rPr lang="en-US" altLang="zh-CN" dirty="0">
                <a:solidFill>
                  <a:schemeClr val="tx1"/>
                </a:solidFill>
              </a:rPr>
              <a:t>longitude: 102.756000</a:t>
            </a:r>
            <a:r>
              <a:rPr lang="en-US" altLang="zh-CN" dirty="0"/>
              <a:t> </a:t>
            </a:r>
            <a:r>
              <a:rPr lang="en-US" altLang="zh-CN" dirty="0">
                <a:solidFill>
                  <a:schemeClr val="tx1"/>
                </a:solidFill>
              </a:rPr>
              <a:t>Latitude: 25.04007  </a:t>
            </a:r>
            <a:endParaRPr lang="zh-CN" altLang="en-US" dirty="0">
              <a:solidFill>
                <a:schemeClr val="tx1"/>
              </a:solidFill>
            </a:endParaRPr>
          </a:p>
          <a:p>
            <a:pPr algn="ctr">
              <a:defRPr/>
            </a:pPr>
            <a:endParaRPr lang="zh-CN" altLang="en-US" dirty="0">
              <a:solidFill>
                <a:schemeClr val="tx1"/>
              </a:solidFill>
            </a:endParaRPr>
          </a:p>
        </p:txBody>
      </p:sp>
      <p:sp>
        <p:nvSpPr>
          <p:cNvPr id="10" name="矩形 9"/>
          <p:cNvSpPr/>
          <p:nvPr/>
        </p:nvSpPr>
        <p:spPr>
          <a:xfrm>
            <a:off x="7281286" y="4482614"/>
            <a:ext cx="2928937" cy="1357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rPr>
              <a:t>SECTOR_ID</a:t>
            </a:r>
            <a:r>
              <a:rPr lang="zh-CN" altLang="en-US" dirty="0">
                <a:solidFill>
                  <a:schemeClr val="tx1"/>
                </a:solidFill>
              </a:rPr>
              <a:t>：</a:t>
            </a:r>
            <a:r>
              <a:rPr lang="en-US" altLang="zh-CN" dirty="0">
                <a:solidFill>
                  <a:schemeClr val="tx1"/>
                </a:solidFill>
              </a:rPr>
              <a:t> 566999_2</a:t>
            </a:r>
          </a:p>
          <a:p>
            <a:pPr algn="ctr">
              <a:defRPr/>
            </a:pPr>
            <a:r>
              <a:rPr lang="en-US" altLang="zh-CN" dirty="0">
                <a:solidFill>
                  <a:schemeClr val="tx1"/>
                </a:solidFill>
              </a:rPr>
              <a:t>longitude: 102.756000</a:t>
            </a:r>
            <a:r>
              <a:rPr lang="en-US" altLang="zh-CN" dirty="0"/>
              <a:t> </a:t>
            </a:r>
            <a:r>
              <a:rPr lang="en-US" altLang="zh-CN" dirty="0">
                <a:solidFill>
                  <a:schemeClr val="tx1"/>
                </a:solidFill>
              </a:rPr>
              <a:t>Latitude: 25.040070  </a:t>
            </a:r>
            <a:endParaRPr lang="zh-CN" altLang="en-US" dirty="0">
              <a:solidFill>
                <a:schemeClr val="tx1"/>
              </a:solidFill>
            </a:endParaRPr>
          </a:p>
          <a:p>
            <a:pPr algn="ctr">
              <a:defRPr/>
            </a:pPr>
            <a:endParaRPr lang="zh-CN" altLang="en-US" dirty="0">
              <a:solidFill>
                <a:schemeClr val="tx1"/>
              </a:solidFill>
            </a:endParaRPr>
          </a:p>
        </p:txBody>
      </p:sp>
      <p:cxnSp>
        <p:nvCxnSpPr>
          <p:cNvPr id="11" name="直接箭头连接符 10"/>
          <p:cNvCxnSpPr>
            <a:stCxn id="8" idx="3"/>
          </p:cNvCxnSpPr>
          <p:nvPr/>
        </p:nvCxnSpPr>
        <p:spPr>
          <a:xfrm>
            <a:off x="4566661" y="4090502"/>
            <a:ext cx="928687" cy="3206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9" idx="1"/>
          </p:cNvCxnSpPr>
          <p:nvPr/>
        </p:nvCxnSpPr>
        <p:spPr>
          <a:xfrm rot="10800000" flipV="1">
            <a:off x="6209723" y="3017352"/>
            <a:ext cx="1000125" cy="11080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rot="10800000">
            <a:off x="6566911" y="4839802"/>
            <a:ext cx="714375" cy="50006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488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42900" indent="-342900" algn="l">
              <a:lnSpc>
                <a:spcPct val="125000"/>
              </a:lnSpc>
              <a:spcBef>
                <a:spcPts val="600"/>
              </a:spcBef>
              <a:buFont typeface="Wingdings" panose="05000000000000000000" pitchFamily="2" charset="2"/>
              <a:buChar char="l"/>
            </a:pPr>
            <a:r>
              <a:rPr lang="en-US" altLang="zh-CN" sz="2400" dirty="0"/>
              <a:t>(</a:t>
            </a:r>
            <a:r>
              <a:rPr lang="zh-CN" altLang="en-US" sz="2400" dirty="0"/>
              <a:t>经度</a:t>
            </a:r>
            <a:r>
              <a:rPr lang="en-US" altLang="zh-CN" sz="2400" dirty="0"/>
              <a:t>)longitude: 102.747000   </a:t>
            </a:r>
          </a:p>
          <a:p>
            <a:pPr marL="342900" indent="-342900" algn="l">
              <a:lnSpc>
                <a:spcPct val="125000"/>
              </a:lnSpc>
              <a:spcBef>
                <a:spcPts val="600"/>
              </a:spcBef>
              <a:buFont typeface="Wingdings" panose="05000000000000000000" pitchFamily="2" charset="2"/>
              <a:buChar char="l"/>
            </a:pPr>
            <a:r>
              <a:rPr lang="en-US" altLang="zh-CN" sz="2400" dirty="0"/>
              <a:t>(</a:t>
            </a:r>
            <a:r>
              <a:rPr lang="zh-CN" altLang="en-US" sz="2400" dirty="0"/>
              <a:t>纬度</a:t>
            </a:r>
            <a:r>
              <a:rPr lang="en-US" altLang="zh-CN" sz="2400" dirty="0"/>
              <a:t>)Latitude:   25.041300  </a:t>
            </a:r>
          </a:p>
          <a:p>
            <a:pPr marL="342900" indent="-342900" algn="l">
              <a:lnSpc>
                <a:spcPct val="125000"/>
              </a:lnSpc>
              <a:spcBef>
                <a:spcPts val="600"/>
              </a:spcBef>
              <a:buFont typeface="Wingdings" panose="05000000000000000000" pitchFamily="2" charset="2"/>
              <a:buChar char="l"/>
            </a:pPr>
            <a:r>
              <a:rPr lang="zh-CN" altLang="en-US" sz="2400" dirty="0"/>
              <a:t>包含</a:t>
            </a:r>
            <a:r>
              <a:rPr lang="en-US" altLang="zh-CN" sz="2400" dirty="0"/>
              <a:t>3</a:t>
            </a:r>
            <a:r>
              <a:rPr lang="zh-CN" altLang="en-US" sz="2400" dirty="0"/>
              <a:t>个小区</a:t>
            </a:r>
            <a:endParaRPr lang="en-US" altLang="zh-CN" sz="2400" dirty="0"/>
          </a:p>
          <a:p>
            <a:endParaRPr lang="zh-CN" altLang="en-US" dirty="0"/>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示例</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：基站</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ENODEBID 565696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2021/10/24</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9214" y="2465872"/>
            <a:ext cx="3333750"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a:xfrm>
            <a:off x="1428901" y="3180247"/>
            <a:ext cx="2571750" cy="1357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rPr>
              <a:t>SECTOR_ID</a:t>
            </a:r>
            <a:r>
              <a:rPr lang="zh-CN" altLang="en-US" dirty="0">
                <a:solidFill>
                  <a:schemeClr val="tx1"/>
                </a:solidFill>
              </a:rPr>
              <a:t>：</a:t>
            </a:r>
            <a:r>
              <a:rPr lang="en-US" altLang="zh-CN" dirty="0">
                <a:solidFill>
                  <a:schemeClr val="tx1"/>
                </a:solidFill>
              </a:rPr>
              <a:t>565696_3</a:t>
            </a:r>
          </a:p>
          <a:p>
            <a:pPr algn="ctr">
              <a:defRPr/>
            </a:pPr>
            <a:r>
              <a:rPr lang="en-US" altLang="zh-CN" dirty="0">
                <a:solidFill>
                  <a:schemeClr val="tx1"/>
                </a:solidFill>
              </a:rPr>
              <a:t>longitude: 102.747000 </a:t>
            </a:r>
          </a:p>
          <a:p>
            <a:pPr algn="ctr">
              <a:defRPr/>
            </a:pPr>
            <a:r>
              <a:rPr lang="en-US" altLang="zh-CN" dirty="0">
                <a:solidFill>
                  <a:schemeClr val="tx1"/>
                </a:solidFill>
              </a:rPr>
              <a:t>Latitude: 25.041300</a:t>
            </a:r>
            <a:endParaRPr lang="zh-CN" altLang="en-US" dirty="0">
              <a:solidFill>
                <a:schemeClr val="tx1"/>
              </a:solidFill>
            </a:endParaRPr>
          </a:p>
        </p:txBody>
      </p:sp>
      <p:sp>
        <p:nvSpPr>
          <p:cNvPr id="16" name="矩形 15"/>
          <p:cNvSpPr/>
          <p:nvPr/>
        </p:nvSpPr>
        <p:spPr>
          <a:xfrm>
            <a:off x="7215339" y="2394435"/>
            <a:ext cx="3071812" cy="13573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rPr>
              <a:t>SECTOR_ID</a:t>
            </a:r>
            <a:r>
              <a:rPr lang="zh-CN" altLang="en-US" dirty="0">
                <a:solidFill>
                  <a:schemeClr val="tx1"/>
                </a:solidFill>
              </a:rPr>
              <a:t>：</a:t>
            </a:r>
            <a:r>
              <a:rPr lang="en-US" altLang="zh-CN" dirty="0">
                <a:solidFill>
                  <a:schemeClr val="tx1"/>
                </a:solidFill>
              </a:rPr>
              <a:t> 565696_1</a:t>
            </a:r>
          </a:p>
          <a:p>
            <a:pPr algn="ctr">
              <a:defRPr/>
            </a:pPr>
            <a:r>
              <a:rPr lang="en-US" altLang="zh-CN" dirty="0">
                <a:solidFill>
                  <a:schemeClr val="tx1"/>
                </a:solidFill>
              </a:rPr>
              <a:t>longitude: 102.747000 </a:t>
            </a:r>
          </a:p>
          <a:p>
            <a:pPr algn="ctr">
              <a:defRPr/>
            </a:pPr>
            <a:r>
              <a:rPr lang="en-US" altLang="zh-CN" dirty="0">
                <a:solidFill>
                  <a:schemeClr val="tx1"/>
                </a:solidFill>
              </a:rPr>
              <a:t>Latitude: 25.041300 </a:t>
            </a:r>
            <a:endParaRPr lang="zh-CN" altLang="en-US" dirty="0">
              <a:solidFill>
                <a:schemeClr val="tx1"/>
              </a:solidFill>
            </a:endParaRPr>
          </a:p>
          <a:p>
            <a:pPr algn="ctr">
              <a:defRPr/>
            </a:pPr>
            <a:endParaRPr lang="zh-CN" altLang="en-US" dirty="0">
              <a:solidFill>
                <a:schemeClr val="tx1"/>
              </a:solidFill>
            </a:endParaRPr>
          </a:p>
        </p:txBody>
      </p:sp>
      <p:sp>
        <p:nvSpPr>
          <p:cNvPr id="17" name="矩形 16"/>
          <p:cNvSpPr/>
          <p:nvPr/>
        </p:nvSpPr>
        <p:spPr>
          <a:xfrm>
            <a:off x="7215339" y="4180372"/>
            <a:ext cx="3071812" cy="13573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rPr>
              <a:t>SECTOR_ID</a:t>
            </a:r>
            <a:r>
              <a:rPr lang="zh-CN" altLang="en-US" dirty="0">
                <a:solidFill>
                  <a:schemeClr val="tx1"/>
                </a:solidFill>
              </a:rPr>
              <a:t>：</a:t>
            </a:r>
            <a:r>
              <a:rPr lang="en-US" altLang="zh-CN" dirty="0">
                <a:solidFill>
                  <a:schemeClr val="tx1"/>
                </a:solidFill>
              </a:rPr>
              <a:t> 565696_2</a:t>
            </a:r>
          </a:p>
          <a:p>
            <a:pPr algn="ctr">
              <a:defRPr/>
            </a:pPr>
            <a:r>
              <a:rPr lang="en-US" altLang="zh-CN" dirty="0">
                <a:solidFill>
                  <a:schemeClr val="tx1"/>
                </a:solidFill>
              </a:rPr>
              <a:t>longitude: 102.747000 </a:t>
            </a:r>
          </a:p>
          <a:p>
            <a:pPr algn="ctr">
              <a:defRPr/>
            </a:pPr>
            <a:r>
              <a:rPr lang="en-US" altLang="zh-CN" dirty="0">
                <a:solidFill>
                  <a:schemeClr val="tx1"/>
                </a:solidFill>
              </a:rPr>
              <a:t>Latitude: 25.041300 </a:t>
            </a:r>
            <a:endParaRPr lang="zh-CN" altLang="en-US" dirty="0">
              <a:solidFill>
                <a:schemeClr val="tx1"/>
              </a:solidFill>
            </a:endParaRPr>
          </a:p>
        </p:txBody>
      </p:sp>
      <p:cxnSp>
        <p:nvCxnSpPr>
          <p:cNvPr id="18" name="直接箭头连接符 17"/>
          <p:cNvCxnSpPr/>
          <p:nvPr/>
        </p:nvCxnSpPr>
        <p:spPr>
          <a:xfrm>
            <a:off x="4000651" y="3894622"/>
            <a:ext cx="928688" cy="50006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6" idx="1"/>
          </p:cNvCxnSpPr>
          <p:nvPr/>
        </p:nvCxnSpPr>
        <p:spPr>
          <a:xfrm rot="10800000" flipV="1">
            <a:off x="5572276" y="3072297"/>
            <a:ext cx="1643063" cy="25082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7" idx="1"/>
          </p:cNvCxnSpPr>
          <p:nvPr/>
        </p:nvCxnSpPr>
        <p:spPr>
          <a:xfrm rot="10800000">
            <a:off x="6500964" y="4216885"/>
            <a:ext cx="714375" cy="64293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22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42900" indent="-342900" algn="l">
              <a:lnSpc>
                <a:spcPct val="125000"/>
              </a:lnSpc>
              <a:spcBef>
                <a:spcPts val="600"/>
              </a:spcBef>
              <a:buFont typeface="Wingdings" panose="05000000000000000000" pitchFamily="2" charset="2"/>
              <a:buChar char="l"/>
            </a:pPr>
            <a:r>
              <a:rPr lang="zh-CN" altLang="en-US" sz="2400" dirty="0"/>
              <a:t>参见文件“</a:t>
            </a:r>
            <a:r>
              <a:rPr lang="en-US" altLang="zh-CN" sz="2400" dirty="0"/>
              <a:t>1033</a:t>
            </a:r>
            <a:r>
              <a:rPr lang="zh-CN" altLang="en-US" sz="2400" dirty="0"/>
              <a:t>个基站数据”</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基站标识</a:t>
            </a:r>
            <a:r>
              <a:rPr lang="en-US" altLang="zh-CN" sz="2400" dirty="0"/>
              <a:t>ENODEBID</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基站经度</a:t>
            </a:r>
            <a:r>
              <a:rPr lang="en-US" altLang="zh-CN" sz="2400" dirty="0"/>
              <a:t>LONGITUDE</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基站纬度</a:t>
            </a:r>
            <a:r>
              <a:rPr lang="en-US" altLang="zh-CN" sz="2400" dirty="0"/>
              <a:t>LATITUDE</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基站</a:t>
            </a:r>
            <a:r>
              <a:rPr lang="en-US" altLang="zh-CN" sz="2400" dirty="0"/>
              <a:t>k-</a:t>
            </a:r>
            <a:r>
              <a:rPr lang="en-US" altLang="zh-CN" sz="2400" dirty="0" err="1"/>
              <a:t>dist</a:t>
            </a:r>
            <a:r>
              <a:rPr lang="zh-CN" altLang="en-US" sz="2400" dirty="0"/>
              <a:t>距离</a:t>
            </a:r>
            <a:r>
              <a:rPr lang="en-US" altLang="zh-CN" sz="2400" dirty="0"/>
              <a:t>K_DIST</a:t>
            </a:r>
          </a:p>
          <a:p>
            <a:pPr marL="800100" lvl="1" indent="-342900">
              <a:lnSpc>
                <a:spcPct val="125000"/>
              </a:lnSpc>
              <a:spcBef>
                <a:spcPts val="600"/>
              </a:spcBef>
              <a:buClr>
                <a:srgbClr val="FF0000"/>
              </a:buClr>
              <a:buSzPct val="80000"/>
              <a:buFont typeface="Arial" panose="020B0604020202020204" pitchFamily="34" charset="0"/>
              <a:buChar char="—"/>
            </a:pPr>
            <a:r>
              <a:rPr lang="zh-CN" altLang="en-US" sz="2400" dirty="0"/>
              <a:t>离该基站最近的</a:t>
            </a:r>
            <a:r>
              <a:rPr lang="en-US" altLang="zh-CN" sz="2400" dirty="0"/>
              <a:t>k</a:t>
            </a:r>
            <a:r>
              <a:rPr lang="zh-CN" altLang="en-US" sz="2400" dirty="0"/>
              <a:t>个基站的平均距离，或者：离该基站第</a:t>
            </a:r>
            <a:r>
              <a:rPr lang="en-US" altLang="zh-CN" sz="2400" dirty="0"/>
              <a:t>k</a:t>
            </a:r>
            <a:r>
              <a:rPr lang="zh-CN" altLang="en-US" sz="2400" dirty="0"/>
              <a:t>近的基站距离</a:t>
            </a:r>
            <a:r>
              <a:rPr lang="en-US" altLang="zh-CN" sz="2400" dirty="0"/>
              <a:t>, e.g. k=3,4</a:t>
            </a:r>
            <a:endParaRPr lang="zh-CN" altLang="en-US" sz="2400" dirty="0"/>
          </a:p>
          <a:p>
            <a:pPr marL="342900" indent="-342900" algn="l">
              <a:lnSpc>
                <a:spcPct val="125000"/>
              </a:lnSpc>
              <a:spcBef>
                <a:spcPts val="600"/>
              </a:spcBef>
              <a:buFont typeface="Wingdings" panose="05000000000000000000" pitchFamily="2" charset="2"/>
              <a:buChar char="l"/>
            </a:pPr>
            <a:endParaRPr lang="en-US" altLang="zh-CN" sz="2400" dirty="0"/>
          </a:p>
          <a:p>
            <a:endParaRPr lang="zh-CN" altLang="en-US" dirty="0"/>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基站数据</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2021/10/24</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3706089874"/>
              </p:ext>
            </p:extLst>
          </p:nvPr>
        </p:nvGraphicFramePr>
        <p:xfrm>
          <a:off x="6804025" y="1557338"/>
          <a:ext cx="2016125" cy="1765300"/>
        </p:xfrm>
        <a:graphic>
          <a:graphicData uri="http://schemas.openxmlformats.org/presentationml/2006/ole">
            <mc:AlternateContent xmlns:mc="http://schemas.openxmlformats.org/markup-compatibility/2006">
              <mc:Choice xmlns:v="urn:schemas-microsoft-com:vml" Requires="v">
                <p:oleObj spid="_x0000_s11278" name="工作表" showAsIcon="1" r:id="rId3" imgW="914400" imgH="800280" progId="Excel.Sheet.8">
                  <p:embed/>
                </p:oleObj>
              </mc:Choice>
              <mc:Fallback>
                <p:oleObj name="工作表" showAsIcon="1" r:id="rId3" imgW="914400" imgH="800280" progId="Excel.Sheet.8">
                  <p:embed/>
                  <p:pic>
                    <p:nvPicPr>
                      <p:cNvPr id="0" name="Object 4"/>
                      <p:cNvPicPr>
                        <a:picLocks noChangeAspect="1" noChangeArrowheads="1"/>
                      </p:cNvPicPr>
                      <p:nvPr/>
                    </p:nvPicPr>
                    <p:blipFill>
                      <a:blip r:embed="rId4"/>
                      <a:srcRect/>
                      <a:stretch>
                        <a:fillRect/>
                      </a:stretch>
                    </p:blipFill>
                    <p:spPr bwMode="auto">
                      <a:xfrm>
                        <a:off x="6804025" y="1557338"/>
                        <a:ext cx="2016125"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91466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113503"/>
            <a:ext cx="11567656" cy="5361039"/>
          </a:xfrm>
        </p:spPr>
        <p:txBody>
          <a:bodyPr>
            <a:normAutofit/>
          </a:bodyPr>
          <a:lstStyle/>
          <a:p>
            <a:pPr marL="342900" indent="-342900" algn="l">
              <a:lnSpc>
                <a:spcPct val="125000"/>
              </a:lnSpc>
              <a:spcBef>
                <a:spcPts val="600"/>
              </a:spcBef>
              <a:buFont typeface="Wingdings" panose="05000000000000000000" pitchFamily="2" charset="2"/>
              <a:buChar char="l"/>
            </a:pPr>
            <a:r>
              <a:rPr lang="zh-CN" altLang="en-US" sz="2400" dirty="0"/>
              <a:t>参见文件“</a:t>
            </a:r>
            <a:r>
              <a:rPr lang="en-US" altLang="zh-CN" sz="2400" dirty="0"/>
              <a:t>tbcellkm1030-v2”</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小区标识</a:t>
            </a:r>
            <a:r>
              <a:rPr lang="en-US" altLang="zh-CN" sz="2400" dirty="0"/>
              <a:t>SECTOR_ID</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小区名称</a:t>
            </a:r>
            <a:r>
              <a:rPr lang="en-US" altLang="zh-CN" sz="2400" dirty="0"/>
              <a:t>SECTOR_NAME</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基站标识</a:t>
            </a:r>
            <a:r>
              <a:rPr lang="en-US" altLang="zh-CN" sz="2400" dirty="0"/>
              <a:t>ENODEBID</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基站名称</a:t>
            </a:r>
            <a:r>
              <a:rPr lang="en-US" altLang="zh-CN" sz="2400" dirty="0"/>
              <a:t>ENODENAME</a:t>
            </a:r>
            <a:endParaRPr lang="zh-CN" altLang="en-US" sz="2400" dirty="0"/>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小区</a:t>
            </a:r>
            <a:r>
              <a:rPr lang="en-US" altLang="zh-CN" sz="2400" dirty="0"/>
              <a:t>/</a:t>
            </a:r>
            <a:r>
              <a:rPr lang="zh-CN" altLang="en-US" sz="2400" dirty="0"/>
              <a:t>基站经度</a:t>
            </a:r>
            <a:r>
              <a:rPr lang="en-US" altLang="zh-CN" sz="2400" dirty="0"/>
              <a:t>LONGITUDE</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小区</a:t>
            </a:r>
            <a:r>
              <a:rPr lang="en-US" altLang="zh-CN" sz="2400" dirty="0"/>
              <a:t>/</a:t>
            </a:r>
            <a:r>
              <a:rPr lang="zh-CN" altLang="en-US" sz="2400" dirty="0"/>
              <a:t>基站纬度</a:t>
            </a:r>
            <a:r>
              <a:rPr lang="en-US" altLang="zh-CN" sz="2400" dirty="0"/>
              <a:t>LATITUDE</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小区</a:t>
            </a:r>
            <a:r>
              <a:rPr lang="en-US" altLang="zh-CN" sz="2400" dirty="0"/>
              <a:t>/</a:t>
            </a:r>
            <a:r>
              <a:rPr lang="zh-CN" altLang="en-US" sz="2400" dirty="0"/>
              <a:t>基站</a:t>
            </a:r>
            <a:r>
              <a:rPr lang="en-US" altLang="zh-CN" sz="2400" dirty="0"/>
              <a:t>k-</a:t>
            </a:r>
            <a:r>
              <a:rPr lang="en-US" altLang="zh-CN" sz="2400" dirty="0" err="1"/>
              <a:t>dist</a:t>
            </a:r>
            <a:r>
              <a:rPr lang="zh-CN" altLang="en-US" sz="2400" dirty="0"/>
              <a:t>距离</a:t>
            </a:r>
            <a:r>
              <a:rPr lang="en-US" altLang="zh-CN" sz="2400" dirty="0"/>
              <a:t>K_DIST</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小区天线方位角</a:t>
            </a:r>
            <a:r>
              <a:rPr lang="en-US" altLang="zh-CN" sz="2400" dirty="0"/>
              <a:t>AZIMUTH</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小区天线高度</a:t>
            </a:r>
            <a:r>
              <a:rPr lang="en-US" altLang="zh-CN" sz="2400" dirty="0"/>
              <a:t>'HEIGHT</a:t>
            </a:r>
            <a:endParaRPr lang="zh-CN" altLang="en-US" sz="2400" dirty="0"/>
          </a:p>
          <a:p>
            <a:pPr marL="342900" indent="-342900" algn="l">
              <a:lnSpc>
                <a:spcPct val="125000"/>
              </a:lnSpc>
              <a:spcBef>
                <a:spcPts val="600"/>
              </a:spcBef>
              <a:buFont typeface="Wingdings" panose="05000000000000000000" pitchFamily="2" charset="2"/>
              <a:buChar char="l"/>
            </a:pPr>
            <a:endParaRPr lang="en-US" altLang="zh-CN" sz="2400" dirty="0"/>
          </a:p>
          <a:p>
            <a:endParaRPr lang="zh-CN" altLang="en-US" dirty="0"/>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小区数据</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2021/10/24</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3961245665"/>
              </p:ext>
            </p:extLst>
          </p:nvPr>
        </p:nvGraphicFramePr>
        <p:xfrm>
          <a:off x="9250178" y="1113503"/>
          <a:ext cx="1871663" cy="1636713"/>
        </p:xfrm>
        <a:graphic>
          <a:graphicData uri="http://schemas.openxmlformats.org/presentationml/2006/ole">
            <mc:AlternateContent xmlns:mc="http://schemas.openxmlformats.org/markup-compatibility/2006">
              <mc:Choice xmlns:v="urn:schemas-microsoft-com:vml" Requires="v">
                <p:oleObj spid="_x0000_s12303" name="工作表" showAsIcon="1" r:id="rId3" imgW="914400" imgH="800280" progId="Excel.Sheet.8">
                  <p:embed/>
                </p:oleObj>
              </mc:Choice>
              <mc:Fallback>
                <p:oleObj name="工作表" showAsIcon="1" r:id="rId3" imgW="914400" imgH="800280" progId="Excel.Shee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0178" y="1113503"/>
                        <a:ext cx="1871663" cy="163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11310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113503"/>
            <a:ext cx="11567656" cy="5361039"/>
          </a:xfrm>
        </p:spPr>
        <p:txBody>
          <a:bodyPr>
            <a:normAutofit/>
          </a:bodyPr>
          <a:lstStyle/>
          <a:p>
            <a:pPr marL="342900" indent="-342900" algn="l">
              <a:lnSpc>
                <a:spcPct val="125000"/>
              </a:lnSpc>
              <a:spcBef>
                <a:spcPts val="600"/>
              </a:spcBef>
              <a:buFont typeface="Wingdings" panose="05000000000000000000" pitchFamily="2" charset="2"/>
              <a:buChar char="l"/>
            </a:pPr>
            <a:r>
              <a:rPr lang="en-US" altLang="zh-CN" sz="2400" dirty="0"/>
              <a:t>1. </a:t>
            </a:r>
            <a:r>
              <a:rPr lang="zh-CN" altLang="en-US" sz="2400" dirty="0"/>
              <a:t>将</a:t>
            </a:r>
            <a:r>
              <a:rPr lang="en-US" altLang="zh-CN" sz="2400" dirty="0"/>
              <a:t>2</a:t>
            </a:r>
            <a:r>
              <a:rPr lang="zh-CN" altLang="en-US" sz="2400" dirty="0"/>
              <a:t>点经纬度转化为相应的弧度：</a:t>
            </a:r>
            <a:endParaRPr lang="en-US" altLang="zh-CN" sz="2400" dirty="0"/>
          </a:p>
          <a:p>
            <a:pPr algn="l">
              <a:lnSpc>
                <a:spcPct val="125000"/>
              </a:lnSpc>
              <a:spcBef>
                <a:spcPts val="600"/>
              </a:spcBef>
            </a:pPr>
            <a:endParaRPr lang="en-US" altLang="zh-CN" sz="2400" dirty="0"/>
          </a:p>
          <a:p>
            <a:pPr algn="l">
              <a:lnSpc>
                <a:spcPct val="125000"/>
              </a:lnSpc>
              <a:spcBef>
                <a:spcPts val="600"/>
              </a:spcBef>
            </a:pPr>
            <a:endParaRPr lang="en-US" altLang="zh-CN" sz="2400" dirty="0"/>
          </a:p>
          <a:p>
            <a:pPr marL="342900" indent="-342900" algn="l">
              <a:lnSpc>
                <a:spcPct val="125000"/>
              </a:lnSpc>
              <a:spcBef>
                <a:spcPts val="600"/>
              </a:spcBef>
              <a:buFont typeface="Wingdings" panose="05000000000000000000" pitchFamily="2" charset="2"/>
              <a:buChar char="l"/>
            </a:pPr>
            <a:r>
              <a:rPr lang="en-US" altLang="zh-CN" sz="2400" dirty="0"/>
              <a:t>2. </a:t>
            </a:r>
            <a:r>
              <a:rPr lang="zh-CN" altLang="en-US" sz="2400" dirty="0"/>
              <a:t>距离公式：</a:t>
            </a:r>
            <a:endParaRPr lang="en-US" altLang="zh-CN" sz="2400" dirty="0"/>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小区标识</a:t>
            </a:r>
            <a:r>
              <a:rPr lang="en-US" altLang="zh-CN" sz="2400" dirty="0"/>
              <a:t>SECTOR_ID</a:t>
            </a:r>
          </a:p>
          <a:p>
            <a:pPr marL="800100" lvl="1" indent="-342900">
              <a:lnSpc>
                <a:spcPct val="125000"/>
              </a:lnSpc>
              <a:spcBef>
                <a:spcPts val="600"/>
              </a:spcBef>
              <a:buClr>
                <a:srgbClr val="FF0000"/>
              </a:buClr>
              <a:buSzPct val="80000"/>
              <a:buFont typeface="Wingdings" panose="05000000000000000000" pitchFamily="2" charset="2"/>
              <a:buChar char="n"/>
            </a:pPr>
            <a:endParaRPr lang="en-US" altLang="zh-CN" sz="2400" dirty="0"/>
          </a:p>
          <a:p>
            <a:pPr marL="800100" lvl="1" indent="-342900">
              <a:lnSpc>
                <a:spcPct val="125000"/>
              </a:lnSpc>
              <a:spcBef>
                <a:spcPts val="600"/>
              </a:spcBef>
              <a:buClr>
                <a:srgbClr val="FF0000"/>
              </a:buClr>
              <a:buSzPct val="80000"/>
              <a:buFont typeface="Wingdings" panose="05000000000000000000" pitchFamily="2" charset="2"/>
              <a:buChar char="n"/>
            </a:pPr>
            <a:endParaRPr lang="en-US" altLang="zh-CN" sz="2400" dirty="0"/>
          </a:p>
          <a:p>
            <a:pPr marL="342900" indent="-342900" algn="l">
              <a:lnSpc>
                <a:spcPct val="125000"/>
              </a:lnSpc>
              <a:spcBef>
                <a:spcPts val="600"/>
              </a:spcBef>
              <a:buFont typeface="Wingdings" panose="05000000000000000000" pitchFamily="2" charset="2"/>
              <a:buChar char="l"/>
            </a:pPr>
            <a:r>
              <a:rPr lang="zh-CN" altLang="en-US" sz="2400" dirty="0"/>
              <a:t>参数说明</a:t>
            </a:r>
            <a:endParaRPr lang="en-US" altLang="zh-CN" sz="2400" dirty="0"/>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t>R</a:t>
            </a:r>
            <a:r>
              <a:rPr lang="zh-CN" altLang="en-US" sz="2400" dirty="0"/>
              <a:t>代表赤道半径   </a:t>
            </a:r>
            <a:r>
              <a:rPr lang="en-US" altLang="zh-CN" sz="2400" dirty="0"/>
              <a:t>Latitude:</a:t>
            </a:r>
            <a:r>
              <a:rPr lang="zh-CN" altLang="en-US" sz="2400" dirty="0"/>
              <a:t>纬度    </a:t>
            </a:r>
            <a:r>
              <a:rPr lang="en-US" altLang="zh-CN" sz="2400" dirty="0"/>
              <a:t>Longitude:</a:t>
            </a:r>
            <a:r>
              <a:rPr lang="zh-CN" altLang="en-US" sz="2400" dirty="0"/>
              <a:t>经度</a:t>
            </a:r>
            <a:endParaRPr lang="en-US" altLang="zh-CN" sz="2400" dirty="0"/>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err="1"/>
              <a:t>RadLat</a:t>
            </a:r>
            <a:r>
              <a:rPr lang="zh-CN" altLang="en-US" sz="2400" dirty="0"/>
              <a:t>：纬度对应的弧度   </a:t>
            </a:r>
            <a:r>
              <a:rPr lang="en-US" altLang="zh-CN" sz="2400" dirty="0" err="1"/>
              <a:t>RadLon</a:t>
            </a:r>
            <a:r>
              <a:rPr lang="en-US" altLang="zh-CN" sz="2400" dirty="0"/>
              <a:t>:</a:t>
            </a:r>
            <a:r>
              <a:rPr lang="zh-CN" altLang="en-US" sz="2400" dirty="0"/>
              <a:t>经度对应的弧度</a:t>
            </a:r>
            <a:endParaRPr lang="en-US" altLang="zh-CN" sz="2400" dirty="0"/>
          </a:p>
          <a:p>
            <a:pPr marL="800100" lvl="1" indent="-342900">
              <a:lnSpc>
                <a:spcPct val="125000"/>
              </a:lnSpc>
              <a:spcBef>
                <a:spcPts val="600"/>
              </a:spcBef>
              <a:buClr>
                <a:srgbClr val="FF0000"/>
              </a:buClr>
              <a:buSzPct val="80000"/>
              <a:buFont typeface="Wingdings" panose="05000000000000000000" pitchFamily="2" charset="2"/>
              <a:buChar char="n"/>
            </a:pPr>
            <a:endParaRPr lang="en-US" altLang="zh-CN" sz="2400" dirty="0"/>
          </a:p>
          <a:p>
            <a:pPr marL="342900" indent="-342900" algn="l">
              <a:lnSpc>
                <a:spcPct val="125000"/>
              </a:lnSpc>
              <a:spcBef>
                <a:spcPts val="600"/>
              </a:spcBef>
              <a:buFont typeface="Wingdings" panose="05000000000000000000" pitchFamily="2" charset="2"/>
              <a:buChar char="l"/>
            </a:pPr>
            <a:endParaRPr lang="en-US" altLang="zh-CN" sz="2400" dirty="0"/>
          </a:p>
          <a:p>
            <a:endParaRPr lang="zh-CN" altLang="en-US" dirty="0"/>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根据两点经纬度求两点间距离</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2021/10/24</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463034191"/>
              </p:ext>
            </p:extLst>
          </p:nvPr>
        </p:nvGraphicFramePr>
        <p:xfrm>
          <a:off x="2404362" y="1907741"/>
          <a:ext cx="3509962" cy="428625"/>
        </p:xfrm>
        <a:graphic>
          <a:graphicData uri="http://schemas.openxmlformats.org/presentationml/2006/ole">
            <mc:AlternateContent xmlns:mc="http://schemas.openxmlformats.org/markup-compatibility/2006">
              <mc:Choice xmlns:v="urn:schemas-microsoft-com:vml" Requires="v">
                <p:oleObj spid="_x0000_s13350" name="Equation" r:id="rId3" imgW="1662978" imgH="177723" progId="Equation.DSMT4">
                  <p:embed/>
                </p:oleObj>
              </mc:Choice>
              <mc:Fallback>
                <p:oleObj name="Equation" r:id="rId3" imgW="1662978" imgH="177723"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4362" y="1907741"/>
                        <a:ext cx="3509962"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491539929"/>
              </p:ext>
            </p:extLst>
          </p:nvPr>
        </p:nvGraphicFramePr>
        <p:xfrm>
          <a:off x="6333424" y="1907741"/>
          <a:ext cx="3857625" cy="488950"/>
        </p:xfrm>
        <a:graphic>
          <a:graphicData uri="http://schemas.openxmlformats.org/presentationml/2006/ole">
            <mc:AlternateContent xmlns:mc="http://schemas.openxmlformats.org/markup-compatibility/2006">
              <mc:Choice xmlns:v="urn:schemas-microsoft-com:vml" Requires="v">
                <p:oleObj spid="_x0000_s13351" name="Equation" r:id="rId5" imgW="1790700" imgH="203200" progId="Equation.DSMT4">
                  <p:embed/>
                </p:oleObj>
              </mc:Choice>
              <mc:Fallback>
                <p:oleObj name="Equation" r:id="rId5" imgW="1790700" imgH="2032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3424" y="1907741"/>
                        <a:ext cx="3857625"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664176571"/>
              </p:ext>
            </p:extLst>
          </p:nvPr>
        </p:nvGraphicFramePr>
        <p:xfrm>
          <a:off x="1011029" y="3771448"/>
          <a:ext cx="10804003" cy="1000125"/>
        </p:xfrm>
        <a:graphic>
          <a:graphicData uri="http://schemas.openxmlformats.org/presentationml/2006/ole">
            <mc:AlternateContent xmlns:mc="http://schemas.openxmlformats.org/markup-compatibility/2006">
              <mc:Choice xmlns:v="urn:schemas-microsoft-com:vml" Requires="v">
                <p:oleObj spid="_x0000_s13352" name="Equation" r:id="rId7" imgW="4064000" imgH="431800" progId="Equation.DSMT4">
                  <p:embed/>
                </p:oleObj>
              </mc:Choice>
              <mc:Fallback>
                <p:oleObj name="Equation" r:id="rId7" imgW="4064000" imgH="4318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1029" y="3771448"/>
                        <a:ext cx="10804003" cy="10001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740628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根据两点经纬度求两点间距离代码</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2021/10/24</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内容占位符 7"/>
          <p:cNvSpPr>
            <a:spLocks noGrp="1"/>
          </p:cNvSpPr>
          <p:nvPr>
            <p:ph idx="1"/>
          </p:nvPr>
        </p:nvSpPr>
        <p:spPr/>
        <p:txBody>
          <a:bodyPr/>
          <a:lstStyle/>
          <a:p>
            <a:pPr>
              <a:spcBef>
                <a:spcPct val="0"/>
              </a:spcBef>
            </a:pPr>
            <a:endParaRPr lang="en-US" altLang="zh-CN" dirty="0"/>
          </a:p>
          <a:p>
            <a:pPr>
              <a:spcBef>
                <a:spcPct val="0"/>
              </a:spcBef>
            </a:pPr>
            <a:r>
              <a:rPr lang="en-US" altLang="zh-CN" dirty="0"/>
              <a:t>        public </a:t>
            </a:r>
            <a:r>
              <a:rPr lang="en-US" altLang="zh-CN" dirty="0" err="1"/>
              <a:t>const</a:t>
            </a:r>
            <a:r>
              <a:rPr lang="en-US" altLang="zh-CN" dirty="0"/>
              <a:t> double EARTH_RADIUS = 6378.137;//</a:t>
            </a:r>
            <a:r>
              <a:rPr lang="zh-CN" altLang="en-US" dirty="0"/>
              <a:t>赤道半径</a:t>
            </a:r>
            <a:r>
              <a:rPr lang="en-US" altLang="zh-CN" dirty="0"/>
              <a:t>km</a:t>
            </a:r>
          </a:p>
          <a:p>
            <a:pPr>
              <a:spcBef>
                <a:spcPct val="0"/>
              </a:spcBef>
            </a:pPr>
            <a:r>
              <a:rPr lang="en-US" altLang="zh-CN" dirty="0"/>
              <a:t>        //</a:t>
            </a:r>
            <a:r>
              <a:rPr lang="zh-CN" altLang="en-US" dirty="0"/>
              <a:t>将对应的经纬度转化为弧度 </a:t>
            </a:r>
            <a:endParaRPr lang="en-US" altLang="zh-CN" dirty="0"/>
          </a:p>
          <a:p>
            <a:pPr>
              <a:spcBef>
                <a:spcPct val="0"/>
              </a:spcBef>
            </a:pPr>
            <a:r>
              <a:rPr lang="en-US" altLang="zh-CN" dirty="0"/>
              <a:t>        public static double rad(double </a:t>
            </a:r>
            <a:r>
              <a:rPr lang="en-US" altLang="zh-CN" dirty="0" err="1"/>
              <a:t>LatOrLon</a:t>
            </a:r>
            <a:r>
              <a:rPr lang="zh-CN" altLang="en-US" dirty="0"/>
              <a:t>）</a:t>
            </a:r>
            <a:endParaRPr lang="en-US" altLang="zh-CN" dirty="0"/>
          </a:p>
          <a:p>
            <a:pPr>
              <a:spcBef>
                <a:spcPct val="0"/>
              </a:spcBef>
            </a:pPr>
            <a:r>
              <a:rPr lang="zh-CN" altLang="en-US" dirty="0"/>
              <a:t>        </a:t>
            </a:r>
            <a:r>
              <a:rPr lang="en-US" altLang="zh-CN" dirty="0"/>
              <a:t>{</a:t>
            </a:r>
          </a:p>
          <a:p>
            <a:pPr>
              <a:spcBef>
                <a:spcPct val="0"/>
              </a:spcBef>
            </a:pPr>
            <a:r>
              <a:rPr lang="en-US" altLang="zh-CN" dirty="0"/>
              <a:t>            return     </a:t>
            </a:r>
            <a:r>
              <a:rPr lang="en-US" altLang="zh-CN" dirty="0" err="1"/>
              <a:t>LatOrLon</a:t>
            </a:r>
            <a:r>
              <a:rPr lang="en-US" altLang="zh-CN" dirty="0"/>
              <a:t> * </a:t>
            </a:r>
            <a:r>
              <a:rPr lang="en-US" altLang="zh-CN" dirty="0" err="1"/>
              <a:t>Math.PI</a:t>
            </a:r>
            <a:r>
              <a:rPr lang="en-US" altLang="zh-CN" dirty="0"/>
              <a:t> / 180.0;</a:t>
            </a:r>
          </a:p>
          <a:p>
            <a:pPr>
              <a:spcBef>
                <a:spcPct val="0"/>
              </a:spcBef>
            </a:pPr>
            <a:r>
              <a:rPr lang="zh-CN" altLang="en-US" dirty="0"/>
              <a:t>        </a:t>
            </a:r>
            <a:r>
              <a:rPr lang="en-US" altLang="zh-CN" dirty="0"/>
              <a:t>}</a:t>
            </a:r>
          </a:p>
          <a:p>
            <a:pPr>
              <a:spcBef>
                <a:spcPct val="0"/>
              </a:spcBef>
            </a:pPr>
            <a:r>
              <a:rPr lang="en-US" altLang="zh-CN" dirty="0"/>
              <a:t>        /// &lt;summary&gt;</a:t>
            </a:r>
          </a:p>
          <a:p>
            <a:pPr>
              <a:spcBef>
                <a:spcPct val="0"/>
              </a:spcBef>
            </a:pPr>
            <a:r>
              <a:rPr lang="en-US" altLang="zh-CN" dirty="0"/>
              <a:t>        /// </a:t>
            </a:r>
            <a:r>
              <a:rPr lang="zh-CN" altLang="en-US" dirty="0"/>
              <a:t>利用两点的经纬度求两点的距离</a:t>
            </a:r>
          </a:p>
          <a:p>
            <a:pPr>
              <a:spcBef>
                <a:spcPct val="0"/>
              </a:spcBef>
            </a:pPr>
            <a:r>
              <a:rPr lang="zh-CN" altLang="en-US" dirty="0"/>
              <a:t>        </a:t>
            </a:r>
            <a:r>
              <a:rPr lang="en-US" altLang="zh-CN" dirty="0"/>
              <a:t>/// &lt;/summary&gt;</a:t>
            </a:r>
          </a:p>
          <a:p>
            <a:pPr>
              <a:spcBef>
                <a:spcPct val="0"/>
              </a:spcBef>
            </a:pPr>
            <a:r>
              <a:rPr lang="en-US" altLang="zh-CN" dirty="0"/>
              <a:t>        /// &lt;</a:t>
            </a:r>
            <a:r>
              <a:rPr lang="en-US" altLang="zh-CN" dirty="0" err="1"/>
              <a:t>param</a:t>
            </a:r>
            <a:r>
              <a:rPr lang="en-US" altLang="zh-CN" dirty="0"/>
              <a:t> name="lng1"&gt;</a:t>
            </a:r>
            <a:r>
              <a:rPr lang="zh-CN" altLang="en-US" dirty="0"/>
              <a:t>第一个点的经度</a:t>
            </a:r>
            <a:r>
              <a:rPr lang="en-US" altLang="zh-CN" dirty="0"/>
              <a:t>&lt;/</a:t>
            </a:r>
            <a:r>
              <a:rPr lang="en-US" altLang="zh-CN" dirty="0" err="1"/>
              <a:t>param</a:t>
            </a:r>
            <a:r>
              <a:rPr lang="en-US" altLang="zh-CN" dirty="0"/>
              <a:t>&gt;</a:t>
            </a:r>
          </a:p>
          <a:p>
            <a:pPr>
              <a:spcBef>
                <a:spcPct val="0"/>
              </a:spcBef>
            </a:pPr>
            <a:r>
              <a:rPr lang="en-US" altLang="zh-CN" dirty="0"/>
              <a:t>        /// &lt;</a:t>
            </a:r>
            <a:r>
              <a:rPr lang="en-US" altLang="zh-CN" dirty="0" err="1"/>
              <a:t>param</a:t>
            </a:r>
            <a:r>
              <a:rPr lang="en-US" altLang="zh-CN" dirty="0"/>
              <a:t> name="lat1"&gt;</a:t>
            </a:r>
            <a:r>
              <a:rPr lang="zh-CN" altLang="en-US" dirty="0"/>
              <a:t>第一个点的纬度</a:t>
            </a:r>
            <a:r>
              <a:rPr lang="en-US" altLang="zh-CN" dirty="0"/>
              <a:t>&lt;/</a:t>
            </a:r>
            <a:r>
              <a:rPr lang="en-US" altLang="zh-CN" dirty="0" err="1"/>
              <a:t>param</a:t>
            </a:r>
            <a:r>
              <a:rPr lang="en-US" altLang="zh-CN" dirty="0"/>
              <a:t>&gt;</a:t>
            </a:r>
          </a:p>
          <a:p>
            <a:pPr>
              <a:spcBef>
                <a:spcPct val="0"/>
              </a:spcBef>
            </a:pPr>
            <a:r>
              <a:rPr lang="en-US" altLang="zh-CN" dirty="0"/>
              <a:t>        /// &lt;</a:t>
            </a:r>
            <a:r>
              <a:rPr lang="en-US" altLang="zh-CN" dirty="0" err="1"/>
              <a:t>param</a:t>
            </a:r>
            <a:r>
              <a:rPr lang="en-US" altLang="zh-CN" dirty="0"/>
              <a:t> name="lng2"&gt;</a:t>
            </a:r>
            <a:r>
              <a:rPr lang="zh-CN" altLang="en-US" dirty="0"/>
              <a:t>第二个点的经度</a:t>
            </a:r>
            <a:r>
              <a:rPr lang="en-US" altLang="zh-CN" dirty="0"/>
              <a:t>&lt;/</a:t>
            </a:r>
            <a:r>
              <a:rPr lang="en-US" altLang="zh-CN" dirty="0" err="1"/>
              <a:t>param</a:t>
            </a:r>
            <a:r>
              <a:rPr lang="en-US" altLang="zh-CN" dirty="0"/>
              <a:t>&gt;</a:t>
            </a:r>
          </a:p>
          <a:p>
            <a:pPr>
              <a:spcBef>
                <a:spcPct val="0"/>
              </a:spcBef>
            </a:pPr>
            <a:r>
              <a:rPr lang="en-US" altLang="zh-CN" dirty="0"/>
              <a:t>        /// &lt;</a:t>
            </a:r>
            <a:r>
              <a:rPr lang="en-US" altLang="zh-CN" dirty="0" err="1"/>
              <a:t>param</a:t>
            </a:r>
            <a:r>
              <a:rPr lang="en-US" altLang="zh-CN" dirty="0"/>
              <a:t> name="lat2"&gt;</a:t>
            </a:r>
            <a:r>
              <a:rPr lang="zh-CN" altLang="en-US" dirty="0"/>
              <a:t>第二个点的纬度</a:t>
            </a:r>
            <a:r>
              <a:rPr lang="en-US" altLang="zh-CN" dirty="0"/>
              <a:t>&lt;/</a:t>
            </a:r>
            <a:r>
              <a:rPr lang="en-US" altLang="zh-CN" dirty="0" err="1"/>
              <a:t>param</a:t>
            </a:r>
            <a:r>
              <a:rPr lang="en-US" altLang="zh-CN" dirty="0"/>
              <a:t>&gt;</a:t>
            </a:r>
          </a:p>
          <a:p>
            <a:pPr>
              <a:spcBef>
                <a:spcPct val="0"/>
              </a:spcBef>
            </a:pPr>
            <a:r>
              <a:rPr lang="en-US" altLang="zh-CN" dirty="0"/>
              <a:t>        /// &lt;returns&gt;</a:t>
            </a:r>
            <a:r>
              <a:rPr lang="zh-CN" altLang="en-US" dirty="0"/>
              <a:t>两点距离</a:t>
            </a:r>
            <a:r>
              <a:rPr lang="en-US" altLang="zh-CN" dirty="0"/>
              <a:t>(m)&lt;/returns&gt;</a:t>
            </a:r>
          </a:p>
          <a:p>
            <a:pPr>
              <a:spcBef>
                <a:spcPct val="0"/>
              </a:spcBef>
            </a:pPr>
            <a:r>
              <a:rPr lang="en-US" altLang="zh-CN" dirty="0"/>
              <a:t>        public static double GetDistance2(double lng1, double lat1, double lng2, double lat2)</a:t>
            </a:r>
            <a:endParaRPr lang="zh-CN" altLang="en-US" dirty="0"/>
          </a:p>
          <a:p>
            <a:endParaRPr lang="zh-CN" altLang="en-US" dirty="0"/>
          </a:p>
        </p:txBody>
      </p:sp>
    </p:spTree>
    <p:extLst>
      <p:ext uri="{BB962C8B-B14F-4D97-AF65-F5344CB8AC3E}">
        <p14:creationId xmlns:p14="http://schemas.microsoft.com/office/powerpoint/2010/main" val="1442579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根据两点经纬度求两点间距离代码</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2021/10/24</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内容占位符 7"/>
          <p:cNvSpPr>
            <a:spLocks noGrp="1"/>
          </p:cNvSpPr>
          <p:nvPr>
            <p:ph idx="1"/>
          </p:nvPr>
        </p:nvSpPr>
        <p:spPr/>
        <p:txBody>
          <a:bodyPr>
            <a:normAutofit fontScale="92500" lnSpcReduction="20000"/>
          </a:bodyPr>
          <a:lstStyle/>
          <a:p>
            <a:r>
              <a:rPr lang="zh-CN" altLang="en-US" sz="2800" dirty="0"/>
              <a:t> </a:t>
            </a:r>
            <a:r>
              <a:rPr lang="en-US" altLang="zh-CN" sz="2800" dirty="0"/>
              <a:t>{</a:t>
            </a:r>
          </a:p>
          <a:p>
            <a:r>
              <a:rPr lang="en-US" altLang="zh-CN" sz="2800" dirty="0"/>
              <a:t>//</a:t>
            </a:r>
            <a:r>
              <a:rPr lang="zh-CN" altLang="en-US" sz="2800" dirty="0"/>
              <a:t>将对应的经纬度转化为弧度</a:t>
            </a:r>
            <a:endParaRPr lang="en-US" altLang="zh-CN" sz="2800" dirty="0"/>
          </a:p>
          <a:p>
            <a:r>
              <a:rPr lang="en-US" altLang="zh-CN" sz="2800" dirty="0"/>
              <a:t>            double radLat1 = rad(lat1);</a:t>
            </a:r>
          </a:p>
          <a:p>
            <a:r>
              <a:rPr lang="en-US" altLang="zh-CN" sz="2800" dirty="0"/>
              <a:t>            double radLat2 = rad(lat2);</a:t>
            </a:r>
          </a:p>
          <a:p>
            <a:r>
              <a:rPr lang="en-US" altLang="zh-CN" sz="2800" dirty="0"/>
              <a:t>            double radlng1 = rad(lng1);</a:t>
            </a:r>
          </a:p>
          <a:p>
            <a:r>
              <a:rPr lang="en-US" altLang="zh-CN" sz="2800" dirty="0"/>
              <a:t>            double radlng2 = rad(lng2);</a:t>
            </a:r>
          </a:p>
          <a:p>
            <a:r>
              <a:rPr lang="en-US" altLang="zh-CN" sz="2800" dirty="0"/>
              <a:t>//</a:t>
            </a:r>
            <a:r>
              <a:rPr lang="zh-CN" altLang="en-US" sz="2800" dirty="0"/>
              <a:t>利用正弦余弦公式求距离</a:t>
            </a:r>
            <a:endParaRPr lang="en-US" altLang="zh-CN" sz="2800" dirty="0"/>
          </a:p>
          <a:p>
            <a:r>
              <a:rPr lang="en-US" altLang="zh-CN" sz="2800" dirty="0"/>
              <a:t>            double s = </a:t>
            </a:r>
            <a:r>
              <a:rPr lang="en-US" altLang="zh-CN" sz="2800" dirty="0" err="1"/>
              <a:t>Math.Acos</a:t>
            </a:r>
            <a:r>
              <a:rPr lang="en-US" altLang="zh-CN" sz="2800" dirty="0"/>
              <a:t>(</a:t>
            </a:r>
            <a:r>
              <a:rPr lang="en-US" altLang="zh-CN" sz="2800" dirty="0" err="1"/>
              <a:t>Math.Cos</a:t>
            </a:r>
            <a:r>
              <a:rPr lang="en-US" altLang="zh-CN" sz="2800" dirty="0"/>
              <a:t>(radLat1) * </a:t>
            </a:r>
            <a:r>
              <a:rPr lang="en-US" altLang="zh-CN" sz="2800" dirty="0" err="1"/>
              <a:t>Math.Cos</a:t>
            </a:r>
            <a:r>
              <a:rPr lang="en-US" altLang="zh-CN" sz="2800" dirty="0"/>
              <a:t>(radLat2) * </a:t>
            </a:r>
            <a:r>
              <a:rPr lang="en-US" altLang="zh-CN" sz="2800" dirty="0" err="1"/>
              <a:t>Math.Cos</a:t>
            </a:r>
            <a:r>
              <a:rPr lang="en-US" altLang="zh-CN" sz="2800" dirty="0"/>
              <a:t>(radlng1 -    radlng2) + </a:t>
            </a:r>
            <a:r>
              <a:rPr lang="en-US" altLang="zh-CN" sz="2800" dirty="0" err="1"/>
              <a:t>Math.Sin</a:t>
            </a:r>
            <a:r>
              <a:rPr lang="en-US" altLang="zh-CN" sz="2800" dirty="0"/>
              <a:t>(radLat1) * </a:t>
            </a:r>
            <a:r>
              <a:rPr lang="en-US" altLang="zh-CN" sz="2800" dirty="0" err="1"/>
              <a:t>Math.Sin</a:t>
            </a:r>
            <a:r>
              <a:rPr lang="en-US" altLang="zh-CN" sz="2800" dirty="0"/>
              <a:t>(radLat2));</a:t>
            </a:r>
          </a:p>
          <a:p>
            <a:r>
              <a:rPr lang="en-US" altLang="zh-CN" sz="2800" dirty="0"/>
              <a:t>            s = s * EARTH_RADIUS;</a:t>
            </a:r>
          </a:p>
          <a:p>
            <a:r>
              <a:rPr lang="en-US" altLang="zh-CN" sz="2800" dirty="0"/>
              <a:t>            s = </a:t>
            </a:r>
            <a:r>
              <a:rPr lang="en-US" altLang="zh-CN" sz="2800" dirty="0" err="1"/>
              <a:t>Math.Round</a:t>
            </a:r>
            <a:r>
              <a:rPr lang="en-US" altLang="zh-CN" sz="2800" dirty="0"/>
              <a:t>(s * 1000,6);</a:t>
            </a:r>
          </a:p>
          <a:p>
            <a:r>
              <a:rPr lang="en-US" altLang="zh-CN" sz="2800" dirty="0"/>
              <a:t>            return    s;</a:t>
            </a:r>
          </a:p>
          <a:p>
            <a:r>
              <a:rPr lang="zh-CN" altLang="en-US" sz="2800" dirty="0"/>
              <a:t>        </a:t>
            </a:r>
            <a:r>
              <a:rPr lang="en-US" altLang="zh-CN" sz="2800" dirty="0"/>
              <a:t>}</a:t>
            </a:r>
            <a:endParaRPr lang="zh-CN" altLang="en-US" dirty="0"/>
          </a:p>
        </p:txBody>
      </p:sp>
    </p:spTree>
    <p:extLst>
      <p:ext uri="{BB962C8B-B14F-4D97-AF65-F5344CB8AC3E}">
        <p14:creationId xmlns:p14="http://schemas.microsoft.com/office/powerpoint/2010/main" val="105094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319544" y="1113503"/>
                <a:ext cx="11567656" cy="5361039"/>
              </a:xfrm>
            </p:spPr>
            <p:txBody>
              <a:bodyPr>
                <a:normAutofit/>
              </a:bodyPr>
              <a:lstStyle/>
              <a:p>
                <a:pPr marL="342900" indent="-342900" algn="l">
                  <a:lnSpc>
                    <a:spcPct val="125000"/>
                  </a:lnSpc>
                  <a:spcBef>
                    <a:spcPts val="600"/>
                  </a:spcBef>
                  <a:buFont typeface="Wingdings" panose="05000000000000000000" pitchFamily="2" charset="2"/>
                  <a:buChar char="l"/>
                </a:pPr>
                <a:r>
                  <a:rPr lang="en-US" altLang="zh-CN" sz="2400" dirty="0"/>
                  <a:t>Step1. </a:t>
                </a:r>
                <a:r>
                  <a:rPr lang="zh-CN" altLang="en-US" sz="2400" dirty="0"/>
                  <a:t>取</a:t>
                </a:r>
                <a:r>
                  <a:rPr lang="en-US" altLang="zh-CN" sz="2400" dirty="0"/>
                  <a:t>N=30,000</a:t>
                </a:r>
                <a:r>
                  <a:rPr lang="zh-CN" altLang="en-US" sz="2400" dirty="0"/>
                  <a:t>，生成长度为</a:t>
                </a:r>
                <a:r>
                  <a:rPr lang="en-US" altLang="zh-CN" sz="2400" dirty="0"/>
                  <a:t>n</a:t>
                </a:r>
                <a:r>
                  <a:rPr lang="zh-CN" altLang="en-US" sz="2400" dirty="0"/>
                  <a:t>、最大值</a:t>
                </a:r>
                <a:r>
                  <a:rPr lang="en-US" altLang="zh-CN" sz="2400" dirty="0"/>
                  <a:t>x(n-1)</a:t>
                </a:r>
                <a14:m>
                  <m:oMath xmlns:m="http://schemas.openxmlformats.org/officeDocument/2006/math">
                    <m:r>
                      <a:rPr lang="en-US" altLang="zh-CN" sz="2400" i="1" smtClean="0">
                        <a:latin typeface="Cambria Math"/>
                        <a:ea typeface="Cambria Math"/>
                      </a:rPr>
                      <m:t>≤</m:t>
                    </m:r>
                  </m:oMath>
                </a14:m>
                <a:r>
                  <a:rPr lang="en-US" altLang="zh-CN" sz="2400" dirty="0"/>
                  <a:t>N</a:t>
                </a:r>
                <a:r>
                  <a:rPr lang="zh-CN" altLang="en-US" sz="2400" dirty="0"/>
                  <a:t>的</a:t>
                </a:r>
                <a:r>
                  <a:rPr lang="en-US" altLang="zh-CN" sz="2400" dirty="0"/>
                  <a:t>L</a:t>
                </a:r>
                <a:r>
                  <a:rPr lang="zh-CN" altLang="en-US" sz="2400" dirty="0"/>
                  <a:t>组序列</a:t>
                </a:r>
                <a:r>
                  <a:rPr lang="en-US" altLang="zh-CN" sz="2400" dirty="0"/>
                  <a:t>{SEQ(</a:t>
                </a:r>
                <a:r>
                  <a:rPr lang="en-US" altLang="zh-CN" sz="2400" dirty="0" err="1"/>
                  <a:t>n,N</a:t>
                </a:r>
                <a:r>
                  <a:rPr lang="en-US" altLang="zh-CN" sz="2400" dirty="0"/>
                  <a:t>)}</a:t>
                </a:r>
                <a:r>
                  <a:rPr lang="zh-CN" altLang="en-US" sz="2400" dirty="0"/>
                  <a:t>，每组序列</a:t>
                </a:r>
                <a:r>
                  <a:rPr lang="en-US" altLang="zh-CN" sz="2400" dirty="0"/>
                  <a:t>{SEQ(</a:t>
                </a:r>
                <a:r>
                  <a:rPr lang="en-US" altLang="zh-CN" sz="2400" dirty="0" err="1"/>
                  <a:t>n,N</a:t>
                </a:r>
                <a:r>
                  <a:rPr lang="en-US" altLang="zh-CN" sz="2400" dirty="0"/>
                  <a:t>)}</a:t>
                </a:r>
                <a:r>
                  <a:rPr lang="zh-CN" altLang="en-US" sz="2400" dirty="0"/>
                  <a:t>中有</a:t>
                </a:r>
                <a:r>
                  <a:rPr lang="en-US" altLang="zh-CN" sz="2400" dirty="0"/>
                  <a:t>M</a:t>
                </a:r>
                <a:r>
                  <a:rPr lang="zh-CN" altLang="en-US" sz="2400" dirty="0"/>
                  <a:t>个长度均为</a:t>
                </a:r>
                <a:r>
                  <a:rPr lang="en-US" altLang="zh-CN" sz="2400" dirty="0"/>
                  <a:t>n</a:t>
                </a:r>
                <a:r>
                  <a:rPr lang="zh-CN" altLang="en-US" sz="2400" dirty="0"/>
                  <a:t>、组成序列的数字相同，但数字间顺序不同的序列。要求：</a:t>
                </a:r>
                <a:endParaRPr lang="en-US" altLang="zh-CN" sz="2400" dirty="0"/>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t>1. L=6</a:t>
                </a:r>
                <a:r>
                  <a:rPr lang="zh-CN" altLang="en-US" sz="2400" dirty="0"/>
                  <a:t>种不同长度，</a:t>
                </a:r>
                <a:r>
                  <a:rPr lang="en-US" altLang="zh-CN" sz="2400" dirty="0"/>
                  <a:t>n=2,000</a:t>
                </a:r>
                <a:r>
                  <a:rPr lang="zh-CN" altLang="en-US" sz="2400" dirty="0"/>
                  <a:t>，</a:t>
                </a:r>
                <a:r>
                  <a:rPr lang="en-US" altLang="zh-CN" sz="2400" dirty="0"/>
                  <a:t>5,000</a:t>
                </a:r>
                <a:r>
                  <a:rPr lang="zh-CN" altLang="en-US" sz="2400" dirty="0"/>
                  <a:t>，</a:t>
                </a:r>
                <a:r>
                  <a:rPr lang="en-US" altLang="zh-CN" sz="2400" dirty="0"/>
                  <a:t>10,000</a:t>
                </a:r>
                <a:r>
                  <a:rPr lang="zh-CN" altLang="en-US" sz="2400" dirty="0"/>
                  <a:t>，</a:t>
                </a:r>
                <a:r>
                  <a:rPr lang="en-US" altLang="zh-CN" sz="2400" dirty="0"/>
                  <a:t>15,000</a:t>
                </a:r>
                <a:r>
                  <a:rPr lang="zh-CN" altLang="en-US" sz="2400" dirty="0"/>
                  <a:t>，</a:t>
                </a:r>
                <a:r>
                  <a:rPr lang="en-US" altLang="zh-CN" sz="2400" dirty="0"/>
                  <a:t>20,000</a:t>
                </a:r>
                <a:r>
                  <a:rPr lang="zh-CN" altLang="en-US" sz="2400" dirty="0"/>
                  <a:t>，</a:t>
                </a:r>
                <a:r>
                  <a:rPr lang="en-US" altLang="zh-CN" sz="2400" dirty="0"/>
                  <a:t>30,000</a:t>
                </a:r>
              </a:p>
              <a:p>
                <a:pPr lvl="1">
                  <a:lnSpc>
                    <a:spcPct val="125000"/>
                  </a:lnSpc>
                  <a:spcBef>
                    <a:spcPts val="600"/>
                  </a:spcBef>
                  <a:buClr>
                    <a:srgbClr val="FF0000"/>
                  </a:buClr>
                  <a:buSzPct val="80000"/>
                </a:pPr>
                <a:r>
                  <a:rPr lang="zh-CN" altLang="en-US" sz="2400" dirty="0"/>
                  <a:t>注：可以选更长的序列，如长度为</a:t>
                </a:r>
                <a:r>
                  <a:rPr lang="en-US" altLang="zh-CN" sz="2400" dirty="0"/>
                  <a:t>100,000</a:t>
                </a:r>
                <a:r>
                  <a:rPr lang="zh-CN" altLang="en-US" sz="2400" dirty="0"/>
                  <a:t>的序列</a:t>
                </a:r>
                <a:endParaRPr lang="en-US" altLang="zh-CN" sz="2400" dirty="0"/>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t>2. M=5</a:t>
                </a:r>
                <a:r>
                  <a:rPr lang="zh-CN" altLang="en-US" sz="2400" dirty="0"/>
                  <a:t>，即每组有</a:t>
                </a:r>
                <a:r>
                  <a:rPr lang="en-US" altLang="zh-CN" sz="2400" dirty="0"/>
                  <a:t>5</a:t>
                </a:r>
                <a:r>
                  <a:rPr lang="zh-CN" altLang="en-US" sz="2400" dirty="0"/>
                  <a:t>个长度相同的序列</a:t>
                </a:r>
                <a:r>
                  <a:rPr lang="en-US" altLang="zh-CN" sz="2400" dirty="0"/>
                  <a:t>SEQ(n, N)</a:t>
                </a: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t>3. </a:t>
                </a:r>
                <a:r>
                  <a:rPr lang="zh-CN" altLang="en-US" sz="2400" dirty="0"/>
                  <a:t>对同组内长度相同的序列，</a:t>
                </a:r>
                <a:r>
                  <a:rPr lang="en-US" altLang="zh-CN" sz="2400" dirty="0"/>
                  <a:t>ADD</a:t>
                </a:r>
                <a:r>
                  <a:rPr lang="zh-CN" altLang="en-US" sz="2400" dirty="0"/>
                  <a:t>、</a:t>
                </a:r>
                <a:r>
                  <a:rPr lang="en-US" altLang="zh-CN" sz="2400" dirty="0"/>
                  <a:t>DD</a:t>
                </a:r>
                <a:r>
                  <a:rPr lang="zh-CN" altLang="en-US" sz="2400" dirty="0"/>
                  <a:t>值不相同</a:t>
                </a:r>
                <a:endParaRPr lang="en-US" altLang="zh-CN" sz="2400" dirty="0"/>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319544" y="1113503"/>
                <a:ext cx="11567656" cy="5361039"/>
              </a:xfrm>
              <a:blipFill rotWithShape="1">
                <a:blip r:embed="rId2"/>
                <a:stretch>
                  <a:fillRect l="-685" t="-455"/>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1/2</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：快速排序、合并排序</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2021/10/24</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281707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1/2</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：快速排序、合并排序</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2021/10/24</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a:spLocks noGrp="1" noChangeArrowheads="1"/>
          </p:cNvSpPr>
          <p:nvPr>
            <p:ph idx="1"/>
          </p:nvPr>
        </p:nvSpPr>
        <p:spPr>
          <a:xfrm>
            <a:off x="319544" y="1113503"/>
            <a:ext cx="11567656" cy="5614556"/>
          </a:xfrm>
        </p:spPr>
        <p:txBody>
          <a:bodyPr>
            <a:normAutofit fontScale="85000" lnSpcReduction="20000"/>
          </a:bodyPr>
          <a:lstStyle/>
          <a:p>
            <a:pPr marL="342900" indent="-342900" algn="l">
              <a:lnSpc>
                <a:spcPct val="125000"/>
              </a:lnSpc>
              <a:spcBef>
                <a:spcPts val="600"/>
              </a:spcBef>
              <a:buFont typeface="Wingdings" panose="05000000000000000000" pitchFamily="2" charset="2"/>
              <a:buChar char="l"/>
            </a:pPr>
            <a:r>
              <a:rPr lang="en-US" altLang="zh-CN" sz="2800" dirty="0"/>
              <a:t> </a:t>
            </a:r>
            <a:r>
              <a:rPr lang="en-US" altLang="zh-CN" sz="2800" dirty="0">
                <a:latin typeface="微软雅黑" panose="020B0503020204020204" pitchFamily="34" charset="-122"/>
                <a:ea typeface="微软雅黑" panose="020B0503020204020204" pitchFamily="34" charset="-122"/>
              </a:rPr>
              <a:t>Step2. </a:t>
            </a:r>
            <a:r>
              <a:rPr lang="zh-CN" altLang="en-US" sz="2800" dirty="0">
                <a:latin typeface="微软雅黑" panose="020B0503020204020204" pitchFamily="34" charset="-122"/>
                <a:ea typeface="微软雅黑" panose="020B0503020204020204" pitchFamily="34" charset="-122"/>
              </a:rPr>
              <a:t>对全部</a:t>
            </a:r>
            <a:r>
              <a:rPr lang="en-US" altLang="zh-CN" sz="2800" dirty="0">
                <a:latin typeface="微软雅黑" panose="020B0503020204020204" pitchFamily="34" charset="-122"/>
                <a:ea typeface="微软雅黑" panose="020B0503020204020204" pitchFamily="34" charset="-122"/>
              </a:rPr>
              <a:t>L</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M=30</a:t>
            </a:r>
            <a:r>
              <a:rPr lang="zh-CN" altLang="en-US" sz="2800" dirty="0">
                <a:latin typeface="微软雅黑" panose="020B0503020204020204" pitchFamily="34" charset="-122"/>
                <a:ea typeface="微软雅黑" panose="020B0503020204020204" pitchFamily="34" charset="-122"/>
              </a:rPr>
              <a:t>个序列</a:t>
            </a:r>
            <a:r>
              <a:rPr lang="en-US" altLang="zh-CN" sz="2800" dirty="0">
                <a:latin typeface="微软雅黑" panose="020B0503020204020204" pitchFamily="34" charset="-122"/>
                <a:ea typeface="微软雅黑" panose="020B0503020204020204" pitchFamily="34" charset="-122"/>
              </a:rPr>
              <a:t>SEQ(n, N) </a:t>
            </a:r>
            <a:r>
              <a:rPr lang="zh-CN" altLang="en-US" sz="2800" dirty="0">
                <a:latin typeface="微软雅黑" panose="020B0503020204020204" pitchFamily="34" charset="-122"/>
                <a:ea typeface="微软雅黑" panose="020B0503020204020204" pitchFamily="34" charset="-122"/>
              </a:rPr>
              <a:t>，采用</a:t>
            </a:r>
            <a:endParaRPr lang="en-US" altLang="zh-CN" sz="28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递归合并排序，非递归合并排序</a:t>
            </a:r>
            <a:endPar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快速排序算法</a:t>
            </a:r>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，快速排序算法</a:t>
            </a:r>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2</a:t>
            </a:r>
            <a:endParaRPr lang="en-US" altLang="zh-CN" sz="2800" dirty="0">
              <a:latin typeface="微软雅黑" panose="020B0503020204020204" pitchFamily="34" charset="-122"/>
              <a:ea typeface="微软雅黑" panose="020B0503020204020204" pitchFamily="34" charset="-122"/>
            </a:endParaRPr>
          </a:p>
          <a:p>
            <a:pPr algn="l">
              <a:lnSpc>
                <a:spcPct val="125000"/>
              </a:lnSpc>
              <a:spcBef>
                <a:spcPts val="600"/>
              </a:spcBef>
            </a:pPr>
            <a:endParaRPr lang="en-US" altLang="zh-CN" sz="2800" dirty="0">
              <a:latin typeface="微软雅黑" panose="020B0503020204020204" pitchFamily="34" charset="-122"/>
              <a:ea typeface="微软雅黑" panose="020B0503020204020204" pitchFamily="34" charset="-122"/>
            </a:endParaRPr>
          </a:p>
          <a:p>
            <a:pPr algn="l">
              <a:lnSpc>
                <a:spcPct val="125000"/>
              </a:lnSpc>
              <a:spcBef>
                <a:spcPts val="600"/>
              </a:spcBef>
            </a:pPr>
            <a:r>
              <a:rPr lang="zh-CN" altLang="en-US" sz="2800" dirty="0">
                <a:latin typeface="微软雅黑" panose="020B0503020204020204" pitchFamily="34" charset="-122"/>
                <a:ea typeface="微软雅黑" panose="020B0503020204020204" pitchFamily="34" charset="-122"/>
              </a:rPr>
              <a:t> ，对序列</a:t>
            </a:r>
            <a:r>
              <a:rPr lang="en-US" altLang="zh-CN" sz="2800" dirty="0">
                <a:latin typeface="微软雅黑" panose="020B0503020204020204" pitchFamily="34" charset="-122"/>
                <a:ea typeface="微软雅黑" panose="020B0503020204020204" pitchFamily="34" charset="-122"/>
              </a:rPr>
              <a:t>SEQ(n, N)</a:t>
            </a:r>
            <a:r>
              <a:rPr lang="zh-CN" altLang="en-US" sz="2800" dirty="0">
                <a:latin typeface="微软雅黑" panose="020B0503020204020204" pitchFamily="34" charset="-122"/>
                <a:ea typeface="微软雅黑" panose="020B0503020204020204" pitchFamily="34" charset="-122"/>
              </a:rPr>
              <a:t>从小到大进行排序，要求</a:t>
            </a:r>
            <a:endParaRPr lang="en-US" altLang="zh-CN" sz="28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1) </a:t>
            </a:r>
            <a:r>
              <a:rPr lang="zh-CN" altLang="en-US" sz="2800" dirty="0">
                <a:latin typeface="微软雅黑" panose="020B0503020204020204" pitchFamily="34" charset="-122"/>
                <a:ea typeface="微软雅黑" panose="020B0503020204020204" pitchFamily="34" charset="-122"/>
              </a:rPr>
              <a:t>用表格记录每个序列的长度、</a:t>
            </a:r>
            <a:r>
              <a:rPr lang="en-US" altLang="zh-CN" sz="2800" dirty="0">
                <a:latin typeface="微软雅黑" panose="020B0503020204020204" pitchFamily="34" charset="-122"/>
                <a:ea typeface="微软雅黑" panose="020B0503020204020204" pitchFamily="34" charset="-122"/>
              </a:rPr>
              <a:t>ADD</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DD</a:t>
            </a:r>
            <a:r>
              <a:rPr lang="zh-CN" altLang="en-US" sz="2800" dirty="0">
                <a:latin typeface="微软雅黑" panose="020B0503020204020204" pitchFamily="34" charset="-122"/>
                <a:ea typeface="微软雅黑" panose="020B0503020204020204" pitchFamily="34" charset="-122"/>
              </a:rPr>
              <a:t>、排序时间</a:t>
            </a:r>
            <a:r>
              <a:rPr lang="en-US" altLang="zh-CN" sz="2800" dirty="0">
                <a:latin typeface="微软雅黑" panose="020B0503020204020204" pitchFamily="34" charset="-122"/>
                <a:ea typeface="微软雅黑" panose="020B0503020204020204" pitchFamily="34" charset="-122"/>
              </a:rPr>
              <a:t> </a:t>
            </a: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800" dirty="0">
                <a:latin typeface="微软雅黑" panose="020B0503020204020204" pitchFamily="34" charset="-122"/>
                <a:ea typeface="微软雅黑" panose="020B0503020204020204" pitchFamily="34" charset="-122"/>
              </a:rPr>
              <a:t>2) </a:t>
            </a:r>
            <a:r>
              <a:rPr lang="zh-CN" altLang="en-US" sz="2800" dirty="0">
                <a:latin typeface="微软雅黑" panose="020B0503020204020204" pitchFamily="34" charset="-122"/>
                <a:ea typeface="微软雅黑" panose="020B0503020204020204" pitchFamily="34" charset="-122"/>
              </a:rPr>
              <a:t>对递归算法，观察统计递归层次。</a:t>
            </a:r>
            <a:endParaRPr lang="en-US" altLang="zh-CN" sz="2800" dirty="0">
              <a:latin typeface="微软雅黑" panose="020B0503020204020204" pitchFamily="34" charset="-122"/>
              <a:ea typeface="微软雅黑" panose="020B0503020204020204" pitchFamily="34" charset="-122"/>
            </a:endParaRPr>
          </a:p>
          <a:p>
            <a:pPr>
              <a:defRPr/>
            </a:pPr>
            <a:endParaRPr lang="en-US" altLang="zh-CN" sz="2800" dirty="0">
              <a:latin typeface="微软雅黑" panose="020B0503020204020204" pitchFamily="34" charset="-122"/>
              <a:ea typeface="微软雅黑" panose="020B0503020204020204" pitchFamily="34" charset="-122"/>
            </a:endParaRPr>
          </a:p>
          <a:p>
            <a:pPr algn="l">
              <a:lnSpc>
                <a:spcPct val="125000"/>
              </a:lnSpc>
              <a:spcBef>
                <a:spcPts val="600"/>
              </a:spcBef>
            </a:pPr>
            <a:r>
              <a:rPr lang="zh-CN" altLang="en-US" sz="2800" dirty="0">
                <a:latin typeface="微软雅黑" panose="020B0503020204020204" pitchFamily="34" charset="-122"/>
                <a:ea typeface="微软雅黑" panose="020B0503020204020204" pitchFamily="34" charset="-122"/>
              </a:rPr>
              <a:t>说明</a:t>
            </a:r>
            <a:endParaRPr lang="en-US" altLang="zh-CN" sz="28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800" dirty="0">
                <a:latin typeface="微软雅黑" panose="020B0503020204020204" pitchFamily="34" charset="-122"/>
                <a:ea typeface="微软雅黑" panose="020B0503020204020204" pitchFamily="34" charset="-122"/>
              </a:rPr>
              <a:t>根据机器配置情况，可以选取不同的参数</a:t>
            </a:r>
            <a:r>
              <a:rPr lang="en-US" altLang="zh-CN" sz="2800" dirty="0">
                <a:latin typeface="微软雅黑" panose="020B0503020204020204" pitchFamily="34" charset="-122"/>
                <a:ea typeface="微软雅黑" panose="020B0503020204020204" pitchFamily="34" charset="-122"/>
              </a:rPr>
              <a:t>n</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N</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L</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M</a:t>
            </a:r>
            <a:r>
              <a:rPr lang="zh-CN" altLang="en-US" sz="2800" dirty="0">
                <a:latin typeface="微软雅黑" panose="020B0503020204020204" pitchFamily="34" charset="-122"/>
                <a:ea typeface="微软雅黑" panose="020B0503020204020204" pitchFamily="34" charset="-122"/>
              </a:rPr>
              <a:t>，但要保证算法的分析结果具有说服力</a:t>
            </a:r>
            <a:endParaRPr lang="en-US" altLang="zh-CN" sz="28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800" dirty="0">
                <a:latin typeface="微软雅黑" panose="020B0503020204020204" pitchFamily="34" charset="-122"/>
                <a:ea typeface="微软雅黑" panose="020B0503020204020204" pitchFamily="34" charset="-122"/>
              </a:rPr>
              <a:t>序列总数不能少于</a:t>
            </a:r>
            <a:r>
              <a:rPr lang="en-US" altLang="zh-CN" sz="2800" dirty="0">
                <a:latin typeface="微软雅黑" panose="020B0503020204020204" pitchFamily="34" charset="-122"/>
                <a:ea typeface="微软雅黑" panose="020B0503020204020204" pitchFamily="34" charset="-122"/>
              </a:rPr>
              <a:t>20</a:t>
            </a:r>
            <a:r>
              <a:rPr lang="zh-CN" altLang="en-US" sz="2800" dirty="0">
                <a:latin typeface="微软雅黑" panose="020B0503020204020204" pitchFamily="34" charset="-122"/>
                <a:ea typeface="微软雅黑" panose="020B0503020204020204" pitchFamily="34" charset="-122"/>
              </a:rPr>
              <a:t>个！！！</a:t>
            </a:r>
          </a:p>
          <a:p>
            <a:pPr marL="0" indent="0">
              <a:buFont typeface="Wingdings" pitchFamily="2" charset="2"/>
              <a:buNone/>
              <a:defRPr/>
            </a:pPr>
            <a:endParaRPr lang="en-US" altLang="zh-CN" sz="2800" dirty="0"/>
          </a:p>
        </p:txBody>
      </p:sp>
      <p:sp>
        <p:nvSpPr>
          <p:cNvPr id="8" name="TextBox 3"/>
          <p:cNvSpPr txBox="1">
            <a:spLocks noChangeArrowheads="1"/>
          </p:cNvSpPr>
          <p:nvPr/>
        </p:nvSpPr>
        <p:spPr bwMode="auto">
          <a:xfrm>
            <a:off x="4740921" y="4383096"/>
            <a:ext cx="7451079" cy="4001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dirty="0"/>
              <a:t>提交实验报告时，不需要提交构造的输入数据</a:t>
            </a:r>
            <a:r>
              <a:rPr lang="en-US" altLang="zh-CN" sz="2000" dirty="0"/>
              <a:t>——</a:t>
            </a:r>
            <a:r>
              <a:rPr lang="zh-CN" altLang="en-US" sz="2000" dirty="0"/>
              <a:t>序列</a:t>
            </a:r>
            <a:r>
              <a:rPr lang="en-US" altLang="zh-CN" sz="2000" dirty="0"/>
              <a:t>SEQ(</a:t>
            </a:r>
            <a:r>
              <a:rPr lang="en-US" altLang="zh-CN" sz="2000" dirty="0" err="1"/>
              <a:t>n,N</a:t>
            </a:r>
            <a:r>
              <a:rPr lang="en-US" altLang="zh-CN" sz="2000" dirty="0"/>
              <a:t>)</a:t>
            </a:r>
            <a:endParaRPr lang="zh-CN" altLang="en-US" sz="2000" dirty="0"/>
          </a:p>
        </p:txBody>
      </p:sp>
    </p:spTree>
    <p:extLst>
      <p:ext uri="{BB962C8B-B14F-4D97-AF65-F5344CB8AC3E}">
        <p14:creationId xmlns:p14="http://schemas.microsoft.com/office/powerpoint/2010/main" val="1687983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342AF8A-6C9F-6440-B81F-0F8AB8C85483}" type="datetime1">
              <a:rPr kumimoji="1" lang="zh-CN" altLang="en-US" smtClean="0"/>
              <a:pPr/>
              <a:t>2021/10/24</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19</a:t>
            </a:fld>
            <a:endParaRPr kumimoji="1" lang="zh-CN" altLang="en-US" dirty="0"/>
          </a:p>
        </p:txBody>
      </p:sp>
      <p:graphicFrame>
        <p:nvGraphicFramePr>
          <p:cNvPr id="9" name="表格 8"/>
          <p:cNvGraphicFramePr>
            <a:graphicFrameLocks noGrp="1"/>
          </p:cNvGraphicFramePr>
          <p:nvPr>
            <p:extLst>
              <p:ext uri="{D42A27DB-BD31-4B8C-83A1-F6EECF244321}">
                <p14:modId xmlns:p14="http://schemas.microsoft.com/office/powerpoint/2010/main" val="4068934223"/>
              </p:ext>
            </p:extLst>
          </p:nvPr>
        </p:nvGraphicFramePr>
        <p:xfrm>
          <a:off x="1492484" y="142875"/>
          <a:ext cx="8785226" cy="6477000"/>
        </p:xfrm>
        <a:graphic>
          <a:graphicData uri="http://schemas.openxmlformats.org/drawingml/2006/table">
            <a:tbl>
              <a:tblPr firstRow="1" bandRow="1">
                <a:tableStyleId>{5940675A-B579-460E-94D1-54222C63F5DA}</a:tableStyleId>
              </a:tblPr>
              <a:tblGrid>
                <a:gridCol w="1008141">
                  <a:extLst>
                    <a:ext uri="{9D8B030D-6E8A-4147-A177-3AD203B41FA5}">
                      <a16:colId xmlns:a16="http://schemas.microsoft.com/office/drawing/2014/main" val="20000"/>
                    </a:ext>
                  </a:extLst>
                </a:gridCol>
                <a:gridCol w="1080151">
                  <a:extLst>
                    <a:ext uri="{9D8B030D-6E8A-4147-A177-3AD203B41FA5}">
                      <a16:colId xmlns:a16="http://schemas.microsoft.com/office/drawing/2014/main" val="20001"/>
                    </a:ext>
                  </a:extLst>
                </a:gridCol>
                <a:gridCol w="864120">
                  <a:extLst>
                    <a:ext uri="{9D8B030D-6E8A-4147-A177-3AD203B41FA5}">
                      <a16:colId xmlns:a16="http://schemas.microsoft.com/office/drawing/2014/main" val="20002"/>
                    </a:ext>
                  </a:extLst>
                </a:gridCol>
                <a:gridCol w="648090">
                  <a:extLst>
                    <a:ext uri="{9D8B030D-6E8A-4147-A177-3AD203B41FA5}">
                      <a16:colId xmlns:a16="http://schemas.microsoft.com/office/drawing/2014/main" val="20003"/>
                    </a:ext>
                  </a:extLst>
                </a:gridCol>
                <a:gridCol w="720100">
                  <a:extLst>
                    <a:ext uri="{9D8B030D-6E8A-4147-A177-3AD203B41FA5}">
                      <a16:colId xmlns:a16="http://schemas.microsoft.com/office/drawing/2014/main" val="20004"/>
                    </a:ext>
                  </a:extLst>
                </a:gridCol>
                <a:gridCol w="1440201">
                  <a:extLst>
                    <a:ext uri="{9D8B030D-6E8A-4147-A177-3AD203B41FA5}">
                      <a16:colId xmlns:a16="http://schemas.microsoft.com/office/drawing/2014/main" val="20005"/>
                    </a:ext>
                  </a:extLst>
                </a:gridCol>
                <a:gridCol w="936131">
                  <a:extLst>
                    <a:ext uri="{9D8B030D-6E8A-4147-A177-3AD203B41FA5}">
                      <a16:colId xmlns:a16="http://schemas.microsoft.com/office/drawing/2014/main" val="20006"/>
                    </a:ext>
                  </a:extLst>
                </a:gridCol>
                <a:gridCol w="1080151">
                  <a:extLst>
                    <a:ext uri="{9D8B030D-6E8A-4147-A177-3AD203B41FA5}">
                      <a16:colId xmlns:a16="http://schemas.microsoft.com/office/drawing/2014/main" val="20007"/>
                    </a:ext>
                  </a:extLst>
                </a:gridCol>
                <a:gridCol w="1008141">
                  <a:extLst>
                    <a:ext uri="{9D8B030D-6E8A-4147-A177-3AD203B41FA5}">
                      <a16:colId xmlns:a16="http://schemas.microsoft.com/office/drawing/2014/main" val="20008"/>
                    </a:ext>
                  </a:extLst>
                </a:gridCol>
              </a:tblGrid>
              <a:tr h="370840">
                <a:tc>
                  <a:txBody>
                    <a:bodyPr/>
                    <a:lstStyle/>
                    <a:p>
                      <a:r>
                        <a:rPr lang="zh-CN" altLang="en-US" dirty="0"/>
                        <a:t>序列</a:t>
                      </a:r>
                      <a:r>
                        <a:rPr lang="en-US" altLang="zh-CN" dirty="0"/>
                        <a:t>SEQ</a:t>
                      </a:r>
                      <a:r>
                        <a:rPr lang="zh-CN" altLang="en-US" dirty="0"/>
                        <a:t>编号</a:t>
                      </a:r>
                    </a:p>
                  </a:txBody>
                  <a:tcPr marL="91443" marR="91443"/>
                </a:tc>
                <a:tc>
                  <a:txBody>
                    <a:bodyPr/>
                    <a:lstStyle/>
                    <a:p>
                      <a:r>
                        <a:rPr lang="zh-CN" altLang="en-US" dirty="0"/>
                        <a:t>长度</a:t>
                      </a:r>
                      <a:r>
                        <a:rPr lang="en-US" altLang="zh-CN" dirty="0"/>
                        <a:t>n</a:t>
                      </a:r>
                    </a:p>
                  </a:txBody>
                  <a:tcPr marL="91443" marR="91443"/>
                </a:tc>
                <a:tc>
                  <a:txBody>
                    <a:bodyPr/>
                    <a:lstStyle/>
                    <a:p>
                      <a:r>
                        <a:rPr lang="zh-CN" altLang="en-US" dirty="0"/>
                        <a:t>组号</a:t>
                      </a:r>
                    </a:p>
                  </a:txBody>
                  <a:tcPr marL="91443" marR="91443"/>
                </a:tc>
                <a:tc>
                  <a:txBody>
                    <a:bodyPr/>
                    <a:lstStyle/>
                    <a:p>
                      <a:r>
                        <a:rPr lang="en-US" altLang="zh-CN" dirty="0"/>
                        <a:t>DD</a:t>
                      </a:r>
                      <a:endParaRPr lang="zh-CN" altLang="en-US" dirty="0"/>
                    </a:p>
                  </a:txBody>
                  <a:tcPr marL="91443" marR="91443"/>
                </a:tc>
                <a:tc>
                  <a:txBody>
                    <a:bodyPr/>
                    <a:lstStyle/>
                    <a:p>
                      <a:r>
                        <a:rPr lang="en-US" altLang="zh-CN" dirty="0"/>
                        <a:t>ADD</a:t>
                      </a:r>
                      <a:endParaRPr lang="zh-CN" altLang="en-US" dirty="0"/>
                    </a:p>
                  </a:txBody>
                  <a:tcPr marL="91443" marR="91443"/>
                </a:tc>
                <a:tc>
                  <a:txBody>
                    <a:bodyPr/>
                    <a:lstStyle/>
                    <a:p>
                      <a:r>
                        <a:rPr lang="zh-CN" altLang="en-US" dirty="0"/>
                        <a:t>递归合并时间</a:t>
                      </a:r>
                      <a:r>
                        <a:rPr lang="en-US" altLang="zh-CN" dirty="0"/>
                        <a:t>/</a:t>
                      </a:r>
                      <a:r>
                        <a:rPr lang="zh-CN" altLang="en-US" dirty="0"/>
                        <a:t>递归层次</a:t>
                      </a:r>
                    </a:p>
                  </a:txBody>
                  <a:tcPr marL="91443" marR="91443"/>
                </a:tc>
                <a:tc>
                  <a:txBody>
                    <a:bodyPr/>
                    <a:lstStyle/>
                    <a:p>
                      <a:r>
                        <a:rPr lang="zh-CN" altLang="en-US" dirty="0"/>
                        <a:t>非递归合并时间</a:t>
                      </a:r>
                    </a:p>
                  </a:txBody>
                  <a:tcPr marL="91443" marR="9144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快排</a:t>
                      </a:r>
                      <a:r>
                        <a:rPr lang="en-US" altLang="zh-CN" dirty="0"/>
                        <a:t>1</a:t>
                      </a:r>
                      <a:r>
                        <a:rPr lang="zh-CN" altLang="en-US" dirty="0"/>
                        <a:t>时间</a:t>
                      </a:r>
                      <a:r>
                        <a:rPr lang="en-US" altLang="zh-CN" dirty="0"/>
                        <a:t>/</a:t>
                      </a:r>
                      <a:r>
                        <a:rPr lang="zh-CN" altLang="en-US" dirty="0"/>
                        <a:t>递归层次</a:t>
                      </a:r>
                    </a:p>
                  </a:txBody>
                  <a:tcPr marL="91443" marR="9144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快排</a:t>
                      </a:r>
                      <a:r>
                        <a:rPr lang="en-US" altLang="zh-CN" dirty="0"/>
                        <a:t>2</a:t>
                      </a:r>
                      <a:r>
                        <a:rPr lang="zh-CN" altLang="en-US" dirty="0"/>
                        <a:t>时间</a:t>
                      </a:r>
                      <a:r>
                        <a:rPr lang="en-US" altLang="zh-CN" dirty="0"/>
                        <a:t>/</a:t>
                      </a:r>
                      <a:r>
                        <a:rPr lang="zh-CN" altLang="en-US" dirty="0"/>
                        <a:t>递归层次</a:t>
                      </a:r>
                    </a:p>
                  </a:txBody>
                  <a:tcPr marL="91443" marR="91443"/>
                </a:tc>
                <a:extLst>
                  <a:ext uri="{0D108BD9-81ED-4DB2-BD59-A6C34878D82A}">
                    <a16:rowId xmlns:a16="http://schemas.microsoft.com/office/drawing/2014/main" val="10000"/>
                  </a:ext>
                </a:extLst>
              </a:tr>
              <a:tr h="370840">
                <a:tc>
                  <a:txBody>
                    <a:bodyPr/>
                    <a:lstStyle/>
                    <a:p>
                      <a:r>
                        <a:rPr lang="en-US" altLang="zh-CN" dirty="0"/>
                        <a:t>1</a:t>
                      </a:r>
                      <a:endParaRPr lang="zh-CN" altLang="en-US" dirty="0"/>
                    </a:p>
                  </a:txBody>
                  <a:tcPr marL="91443" marR="91443"/>
                </a:tc>
                <a:tc>
                  <a:txBody>
                    <a:bodyPr/>
                    <a:lstStyle/>
                    <a:p>
                      <a:r>
                        <a:rPr lang="en-US" altLang="zh-CN" dirty="0"/>
                        <a:t>2000</a:t>
                      </a:r>
                      <a:endParaRPr lang="zh-CN" altLang="en-US" dirty="0"/>
                    </a:p>
                  </a:txBody>
                  <a:tcPr marL="91443" marR="91443"/>
                </a:tc>
                <a:tc>
                  <a:txBody>
                    <a:bodyPr/>
                    <a:lstStyle/>
                    <a:p>
                      <a:r>
                        <a:rPr lang="en-US" altLang="zh-CN" dirty="0"/>
                        <a:t>1</a:t>
                      </a:r>
                      <a:endParaRPr lang="zh-CN" altLang="en-US" dirty="0"/>
                    </a:p>
                  </a:txBody>
                  <a:tcPr marL="91443" marR="91443"/>
                </a:tc>
                <a:tc>
                  <a:txBody>
                    <a:bodyPr/>
                    <a:lstStyle/>
                    <a:p>
                      <a:r>
                        <a:rPr lang="en-US" altLang="zh-CN" dirty="0"/>
                        <a:t>8</a:t>
                      </a:r>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extLst>
                  <a:ext uri="{0D108BD9-81ED-4DB2-BD59-A6C34878D82A}">
                    <a16:rowId xmlns:a16="http://schemas.microsoft.com/office/drawing/2014/main" val="10001"/>
                  </a:ext>
                </a:extLst>
              </a:tr>
              <a:tr h="370840">
                <a:tc>
                  <a:txBody>
                    <a:bodyPr/>
                    <a:lstStyle/>
                    <a:p>
                      <a:r>
                        <a:rPr lang="en-US" altLang="zh-CN" dirty="0"/>
                        <a:t>2</a:t>
                      </a:r>
                      <a:endParaRPr lang="zh-CN" altLang="en-US" dirty="0"/>
                    </a:p>
                  </a:txBody>
                  <a:tcPr marL="91443" marR="91443"/>
                </a:tc>
                <a:tc>
                  <a:txBody>
                    <a:bodyPr/>
                    <a:lstStyle/>
                    <a:p>
                      <a:r>
                        <a:rPr lang="en-US" altLang="zh-CN" dirty="0"/>
                        <a:t>2000</a:t>
                      </a:r>
                      <a:endParaRPr lang="zh-CN" altLang="en-US" dirty="0"/>
                    </a:p>
                  </a:txBody>
                  <a:tcPr marL="91443" marR="91443"/>
                </a:tc>
                <a:tc>
                  <a:txBody>
                    <a:bodyPr/>
                    <a:lstStyle/>
                    <a:p>
                      <a:r>
                        <a:rPr lang="en-US" altLang="zh-CN" dirty="0"/>
                        <a:t>1</a:t>
                      </a:r>
                      <a:endParaRPr lang="zh-CN" altLang="en-US" dirty="0"/>
                    </a:p>
                  </a:txBody>
                  <a:tcPr marL="91443" marR="91443"/>
                </a:tc>
                <a:tc>
                  <a:txBody>
                    <a:bodyPr/>
                    <a:lstStyle/>
                    <a:p>
                      <a:r>
                        <a:rPr lang="en-US" altLang="zh-CN" dirty="0"/>
                        <a:t>9</a:t>
                      </a:r>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extLst>
                  <a:ext uri="{0D108BD9-81ED-4DB2-BD59-A6C34878D82A}">
                    <a16:rowId xmlns:a16="http://schemas.microsoft.com/office/drawing/2014/main" val="10002"/>
                  </a:ext>
                </a:extLst>
              </a:tr>
              <a:tr h="370840">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a:p>
                  </a:txBody>
                  <a:tcPr marL="91443" marR="91443"/>
                </a:tc>
                <a:tc>
                  <a:txBody>
                    <a:bodyPr/>
                    <a:lstStyle/>
                    <a:p>
                      <a:endParaRPr lang="zh-CN" altLang="en-US"/>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extLst>
                  <a:ext uri="{0D108BD9-81ED-4DB2-BD59-A6C34878D82A}">
                    <a16:rowId xmlns:a16="http://schemas.microsoft.com/office/drawing/2014/main" val="10003"/>
                  </a:ext>
                </a:extLst>
              </a:tr>
              <a:tr h="370840">
                <a:tc>
                  <a:txBody>
                    <a:bodyPr/>
                    <a:lstStyle/>
                    <a:p>
                      <a:r>
                        <a:rPr lang="en-US" altLang="zh-CN" dirty="0"/>
                        <a:t>6</a:t>
                      </a:r>
                      <a:endParaRPr lang="zh-CN" altLang="en-US" dirty="0"/>
                    </a:p>
                  </a:txBody>
                  <a:tcPr marL="91443" marR="91443"/>
                </a:tc>
                <a:tc>
                  <a:txBody>
                    <a:bodyPr/>
                    <a:lstStyle/>
                    <a:p>
                      <a:r>
                        <a:rPr lang="en-US" altLang="zh-CN" dirty="0"/>
                        <a:t>5000</a:t>
                      </a:r>
                      <a:endParaRPr lang="zh-CN" altLang="en-US" dirty="0"/>
                    </a:p>
                  </a:txBody>
                  <a:tcPr marL="91443" marR="91443"/>
                </a:tc>
                <a:tc>
                  <a:txBody>
                    <a:bodyPr/>
                    <a:lstStyle/>
                    <a:p>
                      <a:r>
                        <a:rPr lang="en-US" altLang="zh-CN" dirty="0"/>
                        <a:t>2</a:t>
                      </a:r>
                      <a:endParaRPr lang="zh-CN" altLang="en-US" dirty="0"/>
                    </a:p>
                  </a:txBody>
                  <a:tcPr marL="91443" marR="91443"/>
                </a:tc>
                <a:tc>
                  <a:txBody>
                    <a:bodyPr/>
                    <a:lstStyle/>
                    <a:p>
                      <a:r>
                        <a:rPr lang="en-US" altLang="zh-CN" dirty="0"/>
                        <a:t>56</a:t>
                      </a:r>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extLst>
                  <a:ext uri="{0D108BD9-81ED-4DB2-BD59-A6C34878D82A}">
                    <a16:rowId xmlns:a16="http://schemas.microsoft.com/office/drawing/2014/main" val="10004"/>
                  </a:ext>
                </a:extLst>
              </a:tr>
              <a:tr h="370840">
                <a:tc>
                  <a:txBody>
                    <a:bodyPr/>
                    <a:lstStyle/>
                    <a:p>
                      <a:r>
                        <a:rPr lang="en-US" altLang="zh-CN" dirty="0"/>
                        <a:t>7</a:t>
                      </a:r>
                      <a:endParaRPr lang="zh-CN" altLang="en-US" dirty="0"/>
                    </a:p>
                  </a:txBody>
                  <a:tcPr marL="91443" marR="91443"/>
                </a:tc>
                <a:tc>
                  <a:txBody>
                    <a:bodyPr/>
                    <a:lstStyle/>
                    <a:p>
                      <a:r>
                        <a:rPr lang="en-US" altLang="zh-CN" dirty="0"/>
                        <a:t>5000</a:t>
                      </a:r>
                      <a:endParaRPr lang="zh-CN" altLang="en-US" dirty="0"/>
                    </a:p>
                  </a:txBody>
                  <a:tcPr marL="91443" marR="91443"/>
                </a:tc>
                <a:tc>
                  <a:txBody>
                    <a:bodyPr/>
                    <a:lstStyle/>
                    <a:p>
                      <a:r>
                        <a:rPr lang="en-US" altLang="zh-CN" dirty="0"/>
                        <a:t>2</a:t>
                      </a:r>
                      <a:endParaRPr lang="zh-CN" altLang="en-US" dirty="0"/>
                    </a:p>
                  </a:txBody>
                  <a:tcPr marL="91443" marR="91443"/>
                </a:tc>
                <a:tc>
                  <a:txBody>
                    <a:bodyPr/>
                    <a:lstStyle/>
                    <a:p>
                      <a:r>
                        <a:rPr lang="en-US" altLang="zh-CN" dirty="0"/>
                        <a:t>72</a:t>
                      </a:r>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extLst>
                  <a:ext uri="{0D108BD9-81ED-4DB2-BD59-A6C34878D82A}">
                    <a16:rowId xmlns:a16="http://schemas.microsoft.com/office/drawing/2014/main" val="10005"/>
                  </a:ext>
                </a:extLst>
              </a:tr>
              <a:tr h="370840">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extLst>
                  <a:ext uri="{0D108BD9-81ED-4DB2-BD59-A6C34878D82A}">
                    <a16:rowId xmlns:a16="http://schemas.microsoft.com/office/drawing/2014/main" val="10006"/>
                  </a:ext>
                </a:extLst>
              </a:tr>
              <a:tr h="370840">
                <a:tc>
                  <a:txBody>
                    <a:bodyPr/>
                    <a:lstStyle/>
                    <a:p>
                      <a:r>
                        <a:rPr lang="en-US" altLang="zh-CN" dirty="0"/>
                        <a:t>11</a:t>
                      </a:r>
                      <a:endParaRPr lang="zh-CN" altLang="en-US" dirty="0"/>
                    </a:p>
                  </a:txBody>
                  <a:tcPr marL="91443" marR="91443"/>
                </a:tc>
                <a:tc>
                  <a:txBody>
                    <a:bodyPr/>
                    <a:lstStyle/>
                    <a:p>
                      <a:r>
                        <a:rPr lang="en-US" altLang="zh-CN" dirty="0"/>
                        <a:t>10000</a:t>
                      </a:r>
                      <a:endParaRPr lang="zh-CN" altLang="en-US" dirty="0"/>
                    </a:p>
                  </a:txBody>
                  <a:tcPr marL="91443" marR="91443"/>
                </a:tc>
                <a:tc>
                  <a:txBody>
                    <a:bodyPr/>
                    <a:lstStyle/>
                    <a:p>
                      <a:r>
                        <a:rPr lang="en-US" altLang="zh-CN" dirty="0"/>
                        <a:t>3</a:t>
                      </a:r>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extLst>
                  <a:ext uri="{0D108BD9-81ED-4DB2-BD59-A6C34878D82A}">
                    <a16:rowId xmlns:a16="http://schemas.microsoft.com/office/drawing/2014/main" val="10007"/>
                  </a:ext>
                </a:extLst>
              </a:tr>
              <a:tr h="370840">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extLst>
                  <a:ext uri="{0D108BD9-81ED-4DB2-BD59-A6C34878D82A}">
                    <a16:rowId xmlns:a16="http://schemas.microsoft.com/office/drawing/2014/main" val="10008"/>
                  </a:ext>
                </a:extLst>
              </a:tr>
              <a:tr h="370840">
                <a:tc>
                  <a:txBody>
                    <a:bodyPr/>
                    <a:lstStyle/>
                    <a:p>
                      <a:r>
                        <a:rPr lang="en-US" altLang="zh-CN" dirty="0"/>
                        <a:t>16</a:t>
                      </a:r>
                      <a:endParaRPr lang="zh-CN" altLang="en-US" dirty="0"/>
                    </a:p>
                  </a:txBody>
                  <a:tcPr marL="91443" marR="91443"/>
                </a:tc>
                <a:tc>
                  <a:txBody>
                    <a:bodyPr/>
                    <a:lstStyle/>
                    <a:p>
                      <a:r>
                        <a:rPr lang="en-US" altLang="zh-CN" dirty="0"/>
                        <a:t>15000</a:t>
                      </a:r>
                      <a:endParaRPr lang="zh-CN" altLang="en-US" dirty="0"/>
                    </a:p>
                  </a:txBody>
                  <a:tcPr marL="91443" marR="91443"/>
                </a:tc>
                <a:tc>
                  <a:txBody>
                    <a:bodyPr/>
                    <a:lstStyle/>
                    <a:p>
                      <a:r>
                        <a:rPr lang="en-US" altLang="zh-CN" dirty="0"/>
                        <a:t>4</a:t>
                      </a:r>
                      <a:endParaRPr lang="zh-CN" altLang="en-US" dirty="0"/>
                    </a:p>
                  </a:txBody>
                  <a:tcPr marL="91443" marR="91443"/>
                </a:tc>
                <a:tc>
                  <a:txBody>
                    <a:bodyPr/>
                    <a:lstStyle/>
                    <a:p>
                      <a:r>
                        <a:rPr lang="en-US" altLang="zh-CN" dirty="0"/>
                        <a:t>0</a:t>
                      </a:r>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extLst>
                  <a:ext uri="{0D108BD9-81ED-4DB2-BD59-A6C34878D82A}">
                    <a16:rowId xmlns:a16="http://schemas.microsoft.com/office/drawing/2014/main" val="10009"/>
                  </a:ext>
                </a:extLst>
              </a:tr>
              <a:tr h="370840">
                <a:tc>
                  <a:txBody>
                    <a:bodyPr/>
                    <a:lstStyle/>
                    <a:p>
                      <a:endParaRPr lang="zh-CN" altLang="en-US" dirty="0"/>
                    </a:p>
                  </a:txBody>
                  <a:tcPr marL="91443" marR="91443"/>
                </a:tc>
                <a:tc>
                  <a:txBody>
                    <a:bodyPr/>
                    <a:lstStyle/>
                    <a:p>
                      <a:r>
                        <a:rPr lang="en-US" altLang="zh-CN" dirty="0"/>
                        <a:t>15000</a:t>
                      </a:r>
                      <a:endParaRPr lang="zh-CN" altLang="en-US" dirty="0"/>
                    </a:p>
                  </a:txBody>
                  <a:tcPr marL="91443" marR="91443"/>
                </a:tc>
                <a:tc>
                  <a:txBody>
                    <a:bodyPr/>
                    <a:lstStyle/>
                    <a:p>
                      <a:r>
                        <a:rPr lang="en-US" altLang="zh-CN" dirty="0"/>
                        <a:t>4</a:t>
                      </a:r>
                      <a:endParaRPr lang="zh-CN" altLang="en-US" dirty="0"/>
                    </a:p>
                  </a:txBody>
                  <a:tcPr marL="91443" marR="91443"/>
                </a:tc>
                <a:tc>
                  <a:txBody>
                    <a:bodyPr/>
                    <a:lstStyle/>
                    <a:p>
                      <a:r>
                        <a:rPr lang="en-US" altLang="zh-CN" dirty="0"/>
                        <a:t>6</a:t>
                      </a:r>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extLst>
                  <a:ext uri="{0D108BD9-81ED-4DB2-BD59-A6C34878D82A}">
                    <a16:rowId xmlns:a16="http://schemas.microsoft.com/office/drawing/2014/main" val="10010"/>
                  </a:ext>
                </a:extLst>
              </a:tr>
              <a:tr h="370840">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extLst>
                  <a:ext uri="{0D108BD9-81ED-4DB2-BD59-A6C34878D82A}">
                    <a16:rowId xmlns:a16="http://schemas.microsoft.com/office/drawing/2014/main" val="10011"/>
                  </a:ext>
                </a:extLst>
              </a:tr>
              <a:tr h="370840">
                <a:tc>
                  <a:txBody>
                    <a:bodyPr/>
                    <a:lstStyle/>
                    <a:p>
                      <a:r>
                        <a:rPr lang="en-US" altLang="zh-CN" dirty="0"/>
                        <a:t>20</a:t>
                      </a:r>
                      <a:endParaRPr lang="zh-CN" altLang="en-US" dirty="0"/>
                    </a:p>
                  </a:txBody>
                  <a:tcPr marL="91443" marR="91443"/>
                </a:tc>
                <a:tc>
                  <a:txBody>
                    <a:bodyPr/>
                    <a:lstStyle/>
                    <a:p>
                      <a:r>
                        <a:rPr lang="en-US" altLang="zh-CN" dirty="0"/>
                        <a:t>20000</a:t>
                      </a:r>
                      <a:endParaRPr lang="zh-CN" altLang="en-US" dirty="0"/>
                    </a:p>
                  </a:txBody>
                  <a:tcPr marL="91443" marR="91443"/>
                </a:tc>
                <a:tc>
                  <a:txBody>
                    <a:bodyPr/>
                    <a:lstStyle/>
                    <a:p>
                      <a:r>
                        <a:rPr lang="en-US" altLang="zh-CN" dirty="0"/>
                        <a:t>5</a:t>
                      </a:r>
                      <a:endParaRPr lang="zh-CN" altLang="en-US" dirty="0"/>
                    </a:p>
                  </a:txBody>
                  <a:tcPr marL="91443" marR="91443"/>
                </a:tc>
                <a:tc>
                  <a:txBody>
                    <a:bodyPr/>
                    <a:lstStyle/>
                    <a:p>
                      <a:r>
                        <a:rPr lang="en-US" altLang="zh-CN" dirty="0"/>
                        <a:t>4</a:t>
                      </a:r>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extLst>
                  <a:ext uri="{0D108BD9-81ED-4DB2-BD59-A6C34878D82A}">
                    <a16:rowId xmlns:a16="http://schemas.microsoft.com/office/drawing/2014/main" val="10012"/>
                  </a:ext>
                </a:extLst>
              </a:tr>
              <a:tr h="370840">
                <a:tc>
                  <a:txBody>
                    <a:bodyPr/>
                    <a:lstStyle/>
                    <a:p>
                      <a:r>
                        <a:rPr lang="en-US" altLang="zh-CN" dirty="0"/>
                        <a:t>…</a:t>
                      </a:r>
                      <a:endParaRPr lang="zh-CN" altLang="en-US" dirty="0"/>
                    </a:p>
                  </a:txBody>
                  <a:tcPr marL="91443" marR="91443"/>
                </a:tc>
                <a:tc>
                  <a:txBody>
                    <a:bodyPr/>
                    <a:lstStyle/>
                    <a:p>
                      <a:r>
                        <a:rPr lang="en-US" altLang="zh-CN" dirty="0"/>
                        <a:t>20000</a:t>
                      </a:r>
                      <a:endParaRPr lang="zh-CN" altLang="en-US" dirty="0"/>
                    </a:p>
                  </a:txBody>
                  <a:tcPr marL="91443" marR="91443"/>
                </a:tc>
                <a:tc>
                  <a:txBody>
                    <a:bodyPr/>
                    <a:lstStyle/>
                    <a:p>
                      <a:r>
                        <a:rPr lang="en-US" altLang="zh-CN" dirty="0"/>
                        <a:t>5</a:t>
                      </a:r>
                      <a:endParaRPr lang="zh-CN" altLang="en-US" dirty="0"/>
                    </a:p>
                  </a:txBody>
                  <a:tcPr marL="91443" marR="91443"/>
                </a:tc>
                <a:tc>
                  <a:txBody>
                    <a:bodyPr/>
                    <a:lstStyle/>
                    <a:p>
                      <a:r>
                        <a:rPr lang="en-US" altLang="zh-CN" dirty="0"/>
                        <a:t>8</a:t>
                      </a:r>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extLst>
                  <a:ext uri="{0D108BD9-81ED-4DB2-BD59-A6C34878D82A}">
                    <a16:rowId xmlns:a16="http://schemas.microsoft.com/office/drawing/2014/main" val="10013"/>
                  </a:ext>
                </a:extLst>
              </a:tr>
              <a:tr h="370840">
                <a:tc>
                  <a:txBody>
                    <a:bodyPr/>
                    <a:lstStyle/>
                    <a:p>
                      <a:r>
                        <a:rPr lang="en-US" altLang="zh-CN" dirty="0"/>
                        <a:t>…</a:t>
                      </a:r>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extLst>
                  <a:ext uri="{0D108BD9-81ED-4DB2-BD59-A6C34878D82A}">
                    <a16:rowId xmlns:a16="http://schemas.microsoft.com/office/drawing/2014/main" val="10014"/>
                  </a:ext>
                </a:extLst>
              </a:tr>
              <a:tr h="370840">
                <a:tc>
                  <a:txBody>
                    <a:bodyPr/>
                    <a:lstStyle/>
                    <a:p>
                      <a:r>
                        <a:rPr lang="en-US" altLang="zh-CN" dirty="0"/>
                        <a:t>30</a:t>
                      </a:r>
                      <a:endParaRPr lang="zh-CN" altLang="en-US" dirty="0"/>
                    </a:p>
                  </a:txBody>
                  <a:tcPr marL="91443" marR="91443"/>
                </a:tc>
                <a:tc>
                  <a:txBody>
                    <a:bodyPr/>
                    <a:lstStyle/>
                    <a:p>
                      <a:r>
                        <a:rPr lang="en-US" altLang="zh-CN" dirty="0"/>
                        <a:t>30000</a:t>
                      </a:r>
                      <a:endParaRPr lang="zh-CN" altLang="en-US" dirty="0"/>
                    </a:p>
                  </a:txBody>
                  <a:tcPr marL="91443" marR="91443"/>
                </a:tc>
                <a:tc>
                  <a:txBody>
                    <a:bodyPr/>
                    <a:lstStyle/>
                    <a:p>
                      <a:r>
                        <a:rPr lang="en-US" altLang="zh-CN" dirty="0"/>
                        <a:t>6</a:t>
                      </a:r>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tc>
                  <a:txBody>
                    <a:bodyPr/>
                    <a:lstStyle/>
                    <a:p>
                      <a:endParaRPr lang="zh-CN" altLang="en-US" dirty="0"/>
                    </a:p>
                  </a:txBody>
                  <a:tcPr marL="91443" marR="91443"/>
                </a:tc>
                <a:extLst>
                  <a:ext uri="{0D108BD9-81ED-4DB2-BD59-A6C34878D82A}">
                    <a16:rowId xmlns:a16="http://schemas.microsoft.com/office/drawing/2014/main" val="10015"/>
                  </a:ext>
                </a:extLst>
              </a:tr>
            </a:tbl>
          </a:graphicData>
        </a:graphic>
      </p:graphicFrame>
      <p:sp>
        <p:nvSpPr>
          <p:cNvPr id="10" name="TextBox 5"/>
          <p:cNvSpPr txBox="1">
            <a:spLocks noChangeArrowheads="1"/>
          </p:cNvSpPr>
          <p:nvPr/>
        </p:nvSpPr>
        <p:spPr bwMode="auto">
          <a:xfrm>
            <a:off x="5813659" y="1773238"/>
            <a:ext cx="1728788" cy="120015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a:t>同一组内的序列，按照</a:t>
            </a:r>
            <a:r>
              <a:rPr lang="en-US" altLang="zh-CN"/>
              <a:t>DD</a:t>
            </a:r>
            <a:r>
              <a:rPr lang="zh-CN" altLang="en-US"/>
              <a:t>由小到大分配序列编号</a:t>
            </a:r>
          </a:p>
        </p:txBody>
      </p:sp>
    </p:spTree>
    <p:extLst>
      <p:ext uri="{BB962C8B-B14F-4D97-AF65-F5344CB8AC3E}">
        <p14:creationId xmlns:p14="http://schemas.microsoft.com/office/powerpoint/2010/main" val="1073851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实验内容</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 </a:t>
            </a:r>
            <a:endParaRPr kumimoji="1" lang="zh-CN" altLang="en-US" sz="2400" dirty="0"/>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2021/10/24</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2</a:t>
            </a:fld>
            <a:endParaRPr kumimoji="1" lang="zh-CN" altLang="en-US" dirty="0"/>
          </a:p>
        </p:txBody>
      </p:sp>
      <p:sp>
        <p:nvSpPr>
          <p:cNvPr id="9"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375139" y="1094648"/>
            <a:ext cx="11441722" cy="5181024"/>
          </a:xfrm>
          <a:noFill/>
        </p:spPr>
        <p:txBody>
          <a:bodyPr/>
          <a:lstStyle/>
          <a:p>
            <a:pPr marL="342900" indent="-342900" algn="l">
              <a:lnSpc>
                <a:spcPct val="125000"/>
              </a:lnSpc>
              <a:spcBef>
                <a:spcPts val="600"/>
              </a:spcBef>
              <a:buFont typeface="Wingdings" panose="05000000000000000000" pitchFamily="2" charset="2"/>
              <a:buChar char="l"/>
            </a:pPr>
            <a:r>
              <a:rPr lang="zh-CN" altLang="en-US" sz="2400" dirty="0">
                <a:solidFill>
                  <a:schemeClr val="tx1"/>
                </a:solidFill>
                <a:latin typeface="微软雅黑" panose="020B0503020204020204" pitchFamily="34" charset="-122"/>
                <a:ea typeface="微软雅黑" panose="020B0503020204020204" pitchFamily="34" charset="-122"/>
              </a:rPr>
              <a:t>编程实现下述</a:t>
            </a:r>
            <a:r>
              <a:rPr lang="en-US" altLang="zh-CN" sz="2400" dirty="0">
                <a:solidFill>
                  <a:schemeClr val="tx1"/>
                </a:solidFill>
                <a:latin typeface="微软雅黑" panose="020B0503020204020204" pitchFamily="34" charset="-122"/>
                <a:ea typeface="微软雅黑" panose="020B0503020204020204" pitchFamily="34" charset="-122"/>
              </a:rPr>
              <a:t>4</a:t>
            </a:r>
            <a:r>
              <a:rPr lang="zh-CN" altLang="en-US" sz="2400" dirty="0">
                <a:solidFill>
                  <a:schemeClr val="tx1"/>
                </a:solidFill>
                <a:latin typeface="微软雅黑" panose="020B0503020204020204" pitchFamily="34" charset="-122"/>
                <a:ea typeface="微软雅黑" panose="020B0503020204020204" pitchFamily="34" charset="-122"/>
              </a:rPr>
              <a:t>个算法</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合并排序 </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快速排序</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线性时间选择</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平面最近点对</a:t>
            </a:r>
            <a:endParaRPr lang="en-US" altLang="zh-CN" sz="2400" dirty="0">
              <a:latin typeface="微软雅黑" panose="020B0503020204020204" pitchFamily="34" charset="-122"/>
              <a:ea typeface="微软雅黑" panose="020B0503020204020204" pitchFamily="34" charset="-122"/>
            </a:endParaRPr>
          </a:p>
          <a:p>
            <a:pPr marL="342900" indent="-342900" algn="l">
              <a:lnSpc>
                <a:spcPct val="125000"/>
              </a:lnSpc>
              <a:spcBef>
                <a:spcPts val="600"/>
              </a:spcBef>
              <a:buFont typeface="Wingdings" panose="05000000000000000000" pitchFamily="2" charset="2"/>
              <a:buChar char="l"/>
            </a:pPr>
            <a:r>
              <a:rPr lang="zh-CN" altLang="en-US" sz="2400" dirty="0">
                <a:solidFill>
                  <a:schemeClr val="tx1"/>
                </a:solidFill>
                <a:latin typeface="微软雅黑" panose="020B0503020204020204" pitchFamily="34" charset="-122"/>
                <a:ea typeface="微软雅黑" panose="020B0503020204020204" pitchFamily="34" charset="-122"/>
              </a:rPr>
              <a:t>利用</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合并、快速排序</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xx</a:t>
            </a:r>
            <a:r>
              <a:rPr lang="zh-CN" altLang="en-US" sz="2400" dirty="0">
                <a:latin typeface="微软雅黑" panose="020B0503020204020204" pitchFamily="34" charset="-122"/>
                <a:ea typeface="微软雅黑" panose="020B0503020204020204" pitchFamily="34" charset="-122"/>
              </a:rPr>
              <a:t>省会城市</a:t>
            </a:r>
            <a:r>
              <a:rPr lang="en-US" altLang="zh-CN" sz="2400" dirty="0">
                <a:latin typeface="微软雅黑" panose="020B0503020204020204" pitchFamily="34" charset="-122"/>
                <a:ea typeface="微软雅黑" panose="020B0503020204020204" pitchFamily="34" charset="-122"/>
              </a:rPr>
              <a:t>TD-LTE</a:t>
            </a:r>
            <a:r>
              <a:rPr lang="zh-CN" altLang="en-US" sz="2400" dirty="0">
                <a:latin typeface="微软雅黑" panose="020B0503020204020204" pitchFamily="34" charset="-122"/>
                <a:ea typeface="微软雅黑" panose="020B0503020204020204" pitchFamily="34" charset="-122"/>
              </a:rPr>
              <a:t>编程生成多种长度的正整数序列，</a:t>
            </a:r>
            <a:r>
              <a:rPr lang="en-US" altLang="zh-CN" sz="2400" dirty="0">
                <a:latin typeface="微软雅黑" panose="020B0503020204020204" pitchFamily="34" charset="-122"/>
                <a:ea typeface="微软雅黑" panose="020B0503020204020204" pitchFamily="34" charset="-122"/>
              </a:rPr>
              <a:t>for</a:t>
            </a:r>
            <a:r>
              <a:rPr lang="zh-CN" altLang="en-US" sz="2400" dirty="0">
                <a:latin typeface="微软雅黑" panose="020B0503020204020204" pitchFamily="34" charset="-122"/>
                <a:ea typeface="微软雅黑" panose="020B0503020204020204" pitchFamily="34" charset="-122"/>
              </a:rPr>
              <a:t>网络的小区</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基站数据，</a:t>
            </a:r>
            <a:r>
              <a:rPr lang="en-US" altLang="zh-CN" sz="2400" dirty="0">
                <a:latin typeface="微软雅黑" panose="020B0503020204020204" pitchFamily="34" charset="-122"/>
                <a:ea typeface="微软雅黑" panose="020B0503020204020204" pitchFamily="34" charset="-122"/>
              </a:rPr>
              <a:t>for </a:t>
            </a:r>
            <a:r>
              <a:rPr lang="zh-CN" altLang="en-US" sz="2400" dirty="0">
                <a:latin typeface="微软雅黑" panose="020B0503020204020204" pitchFamily="34" charset="-122"/>
                <a:ea typeface="微软雅黑" panose="020B0503020204020204" pitchFamily="34" charset="-122"/>
              </a:rPr>
              <a:t>线性时间选择，平面最近点对</a:t>
            </a:r>
            <a:endParaRPr lang="en-US" altLang="zh-CN" sz="2400" dirty="0">
              <a:latin typeface="微软雅黑" panose="020B0503020204020204" pitchFamily="34" charset="-122"/>
              <a:ea typeface="微软雅黑" panose="020B0503020204020204" pitchFamily="34" charset="-122"/>
            </a:endParaRPr>
          </a:p>
          <a:p>
            <a:pPr algn="l">
              <a:lnSpc>
                <a:spcPct val="125000"/>
              </a:lnSpc>
              <a:spcBef>
                <a:spcPts val="600"/>
              </a:spcBef>
            </a:pPr>
            <a:r>
              <a:rPr lang="zh-CN" altLang="en-US" sz="2400" dirty="0">
                <a:solidFill>
                  <a:schemeClr val="tx1"/>
                </a:solidFill>
                <a:latin typeface="微软雅黑" panose="020B0503020204020204" pitchFamily="34" charset="-122"/>
                <a:ea typeface="微软雅黑" panose="020B0503020204020204" pitchFamily="34" charset="-122"/>
              </a:rPr>
              <a:t>，验证算法正确性，观察分析算法的时间、空间复杂性变化</a:t>
            </a:r>
            <a:endParaRPr lang="en-US" altLang="zh-CN" sz="2400" dirty="0">
              <a:solidFill>
                <a:schemeClr val="tx1"/>
              </a:solidFill>
              <a:latin typeface="微软雅黑" panose="020B0503020204020204" pitchFamily="34" charset="-122"/>
              <a:ea typeface="微软雅黑" panose="020B0503020204020204" pitchFamily="34" charset="-122"/>
            </a:endParaRPr>
          </a:p>
          <a:p>
            <a:pPr algn="l"/>
            <a:endParaRPr lang="en-US" dirty="0">
              <a:solidFill>
                <a:schemeClr val="tx1"/>
              </a:solidFill>
            </a:endParaRPr>
          </a:p>
        </p:txBody>
      </p:sp>
    </p:spTree>
    <p:extLst>
      <p:ext uri="{BB962C8B-B14F-4D97-AF65-F5344CB8AC3E}">
        <p14:creationId xmlns:p14="http://schemas.microsoft.com/office/powerpoint/2010/main" val="3207575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1/2</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：快速排序、合并排序</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2021/10/24</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20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9" name="Rectangle 3"/>
          <p:cNvSpPr txBox="1">
            <a:spLocks noChangeArrowheads="1"/>
          </p:cNvSpPr>
          <p:nvPr/>
        </p:nvSpPr>
        <p:spPr>
          <a:xfrm>
            <a:off x="336884" y="1064895"/>
            <a:ext cx="11531064" cy="5230027"/>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25000"/>
              </a:lnSpc>
              <a:spcBef>
                <a:spcPts val="600"/>
              </a:spcBef>
              <a:buFont typeface="Wingdings" panose="05000000000000000000" pitchFamily="2" charset="2"/>
              <a:buChar char="l"/>
              <a:defRPr/>
            </a:pPr>
            <a:r>
              <a:rPr lang="en-US" altLang="zh-CN" sz="2400" dirty="0">
                <a:latin typeface="微软雅黑" panose="020B0503020204020204" pitchFamily="34" charset="-122"/>
                <a:ea typeface="微软雅黑" panose="020B0503020204020204" pitchFamily="34" charset="-122"/>
              </a:rPr>
              <a:t>Step3.  </a:t>
            </a:r>
            <a:r>
              <a:rPr lang="zh-CN" altLang="en-US" sz="2400" dirty="0">
                <a:latin typeface="微软雅黑" panose="020B0503020204020204" pitchFamily="34" charset="-122"/>
                <a:ea typeface="微软雅黑" panose="020B0503020204020204" pitchFamily="34" charset="-122"/>
              </a:rPr>
              <a:t>针对</a:t>
            </a:r>
            <a:r>
              <a:rPr lang="en-US" altLang="zh-CN" sz="2400" dirty="0">
                <a:latin typeface="微软雅黑" panose="020B0503020204020204" pitchFamily="34" charset="-122"/>
                <a:ea typeface="微软雅黑" panose="020B0503020204020204" pitchFamily="34" charset="-122"/>
              </a:rPr>
              <a:t>L=6</a:t>
            </a:r>
            <a:r>
              <a:rPr lang="zh-CN" altLang="en-US" sz="2400" dirty="0">
                <a:latin typeface="微软雅黑" panose="020B0503020204020204" pitchFamily="34" charset="-122"/>
                <a:ea typeface="微软雅黑" panose="020B0503020204020204" pitchFamily="34" charset="-122"/>
              </a:rPr>
              <a:t>种不同序列长度，从表中选</a:t>
            </a: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行，考察对同一输入</a:t>
            </a:r>
            <a:r>
              <a:rPr lang="en-US" altLang="zh-CN" sz="2400" dirty="0">
                <a:latin typeface="微软雅黑" panose="020B0503020204020204" pitchFamily="34" charset="-122"/>
                <a:ea typeface="微软雅黑" panose="020B0503020204020204" pitchFamily="34" charset="-122"/>
              </a:rPr>
              <a:t>SEQ(</a:t>
            </a:r>
            <a:r>
              <a:rPr lang="en-US" altLang="zh-CN" sz="2400" dirty="0" err="1">
                <a:latin typeface="微软雅黑" panose="020B0503020204020204" pitchFamily="34" charset="-122"/>
                <a:ea typeface="微软雅黑" panose="020B0503020204020204" pitchFamily="34" charset="-122"/>
              </a:rPr>
              <a:t>n,N</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，考察问题规模</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DD</a:t>
            </a:r>
            <a:r>
              <a:rPr lang="zh-CN" altLang="en-US" sz="2400" dirty="0">
                <a:latin typeface="微软雅黑" panose="020B0503020204020204" pitchFamily="34" charset="-122"/>
                <a:ea typeface="微软雅黑" panose="020B0503020204020204" pitchFamily="34" charset="-122"/>
              </a:rPr>
              <a:t>相同时，四种排序算法运行时间</a:t>
            </a:r>
            <a:r>
              <a:rPr lang="en-US" altLang="zh-CN" sz="2400" dirty="0">
                <a:latin typeface="微软雅黑" panose="020B0503020204020204" pitchFamily="34" charset="-122"/>
                <a:ea typeface="微软雅黑" panose="020B0503020204020204" pitchFamily="34" charset="-122"/>
              </a:rPr>
              <a:t>T(</a:t>
            </a:r>
            <a:r>
              <a:rPr lang="en-US" altLang="zh-CN" sz="2400" dirty="0" err="1">
                <a:latin typeface="微软雅黑" panose="020B0503020204020204" pitchFamily="34" charset="-122"/>
                <a:ea typeface="微软雅黑" panose="020B0503020204020204" pitchFamily="34" charset="-122"/>
              </a:rPr>
              <a:t>n,I</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差异</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e.g. </a:t>
            </a:r>
            <a:r>
              <a:rPr lang="en-US" altLang="zh-CN" sz="2400" dirty="0">
                <a:latin typeface="微软雅黑" panose="020B0503020204020204" pitchFamily="34" charset="-122"/>
                <a:ea typeface="微软雅黑" panose="020B0503020204020204" pitchFamily="34" charset="-122"/>
              </a:rPr>
              <a:t>n=2000, 5000, 10000, 15000, 20000, 30000</a:t>
            </a:r>
          </a:p>
          <a:p>
            <a:pPr marL="342900" indent="-342900" algn="l">
              <a:lnSpc>
                <a:spcPct val="125000"/>
              </a:lnSpc>
              <a:spcBef>
                <a:spcPts val="600"/>
              </a:spcBef>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endParaRPr>
          </a:p>
          <a:p>
            <a:pPr marL="342900" indent="-342900" algn="l">
              <a:lnSpc>
                <a:spcPct val="125000"/>
              </a:lnSpc>
              <a:spcBef>
                <a:spcPts val="600"/>
              </a:spcBef>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endParaRPr>
          </a:p>
          <a:p>
            <a:pPr marL="342900" indent="-342900" algn="l">
              <a:lnSpc>
                <a:spcPct val="125000"/>
              </a:lnSpc>
              <a:spcBef>
                <a:spcPts val="600"/>
              </a:spcBef>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Step4. </a:t>
            </a:r>
            <a:r>
              <a:rPr lang="zh-CN" altLang="en-US" sz="2400" dirty="0">
                <a:latin typeface="微软雅黑" panose="020B0503020204020204" pitchFamily="34" charset="-122"/>
                <a:ea typeface="微软雅黑" panose="020B0503020204020204" pitchFamily="34" charset="-122"/>
              </a:rPr>
              <a:t>观察在长度</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相同的同一组内，同一算法的运行时间随</a:t>
            </a:r>
            <a:r>
              <a:rPr lang="en-US" altLang="zh-CN" sz="2400" dirty="0">
                <a:latin typeface="微软雅黑" panose="020B0503020204020204" pitchFamily="34" charset="-122"/>
                <a:ea typeface="微软雅黑" panose="020B0503020204020204" pitchFamily="34" charset="-122"/>
              </a:rPr>
              <a:t>ADD</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DD</a:t>
            </a:r>
            <a:r>
              <a:rPr lang="zh-CN" altLang="en-US" sz="2400" dirty="0">
                <a:latin typeface="微软雅黑" panose="020B0503020204020204" pitchFamily="34" charset="-122"/>
                <a:ea typeface="微软雅黑" panose="020B0503020204020204" pitchFamily="34" charset="-122"/>
              </a:rPr>
              <a:t>增长的变化情况</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e.g. </a:t>
            </a:r>
            <a:r>
              <a:rPr lang="en-US" altLang="zh-CN" sz="2400" dirty="0">
                <a:latin typeface="微软雅黑" panose="020B0503020204020204" pitchFamily="34" charset="-122"/>
                <a:ea typeface="微软雅黑" panose="020B0503020204020204" pitchFamily="34" charset="-122"/>
              </a:rPr>
              <a:t>n=5000, 15000, 30000</a:t>
            </a:r>
          </a:p>
          <a:p>
            <a:pPr>
              <a:buFont typeface="Wingdings" pitchFamily="2" charset="2"/>
              <a:buNone/>
              <a:defRPr/>
            </a:pPr>
            <a:endParaRPr lang="en-US" altLang="zh-CN" sz="2800" dirty="0"/>
          </a:p>
        </p:txBody>
      </p:sp>
      <p:sp>
        <p:nvSpPr>
          <p:cNvPr id="10" name="TextBox 1"/>
          <p:cNvSpPr txBox="1">
            <a:spLocks noChangeArrowheads="1"/>
          </p:cNvSpPr>
          <p:nvPr/>
        </p:nvSpPr>
        <p:spPr bwMode="auto">
          <a:xfrm>
            <a:off x="336884" y="2715260"/>
            <a:ext cx="11531064" cy="460375"/>
          </a:xfrm>
          <a:prstGeom prst="rect">
            <a:avLst/>
          </a:prstGeom>
          <a:solidFill>
            <a:schemeClr val="bg1">
              <a:lumMod val="85000"/>
            </a:schemeClr>
          </a:solidFill>
          <a:ln>
            <a:noFill/>
          </a:ln>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2400" dirty="0"/>
              <a:t>1)</a:t>
            </a:r>
            <a:r>
              <a:rPr lang="zh-CN" altLang="en-US" sz="2400" dirty="0"/>
              <a:t>问题规模</a:t>
            </a:r>
            <a:r>
              <a:rPr lang="en-US" altLang="zh-CN" sz="2400" dirty="0"/>
              <a:t>n,  2)</a:t>
            </a:r>
            <a:r>
              <a:rPr lang="zh-CN" altLang="en-US" sz="2400" dirty="0"/>
              <a:t>输入</a:t>
            </a:r>
            <a:r>
              <a:rPr lang="en-US" altLang="zh-CN" sz="2400" dirty="0"/>
              <a:t>I</a:t>
            </a:r>
            <a:r>
              <a:rPr lang="zh-CN" altLang="en-US" sz="2400" dirty="0"/>
              <a:t>完全相同，比较算法运行时间</a:t>
            </a:r>
            <a:r>
              <a:rPr lang="en-US" altLang="zh-CN" sz="2400" dirty="0"/>
              <a:t>T(</a:t>
            </a:r>
            <a:r>
              <a:rPr lang="en-US" altLang="zh-CN" sz="2400" dirty="0" err="1"/>
              <a:t>n,I</a:t>
            </a:r>
            <a:r>
              <a:rPr lang="en-US" altLang="zh-CN" sz="2400" dirty="0"/>
              <a:t>)</a:t>
            </a:r>
            <a:r>
              <a:rPr lang="zh-CN" altLang="en-US" sz="2400" dirty="0"/>
              <a:t>差异</a:t>
            </a:r>
            <a:endParaRPr lang="en-US" altLang="zh-CN" sz="2400" dirty="0"/>
          </a:p>
        </p:txBody>
      </p:sp>
      <p:sp>
        <p:nvSpPr>
          <p:cNvPr id="11" name="TextBox 3"/>
          <p:cNvSpPr txBox="1">
            <a:spLocks noChangeArrowheads="1"/>
          </p:cNvSpPr>
          <p:nvPr/>
        </p:nvSpPr>
        <p:spPr bwMode="auto">
          <a:xfrm>
            <a:off x="336884" y="4797425"/>
            <a:ext cx="11531064" cy="461665"/>
          </a:xfrm>
          <a:prstGeom prst="rect">
            <a:avLst/>
          </a:prstGeom>
          <a:solidFill>
            <a:schemeClr val="bg1">
              <a:lumMod val="85000"/>
            </a:schemeClr>
          </a:solidFill>
          <a:ln>
            <a:noFill/>
          </a:ln>
        </p:spPr>
        <p:txBody>
          <a:bodyPr wrap="square">
            <a:spAutoFit/>
          </a:bodyPr>
          <a:lstStyle>
            <a:defPPr>
              <a:defRPr lang="zh-CN"/>
            </a:defPPr>
            <a:lvl1pPr>
              <a:defRPr sz="2400">
                <a:latin typeface="Arial" charset="0"/>
                <a:ea typeface="宋体" charset="-122"/>
              </a:defRPr>
            </a:lvl1pPr>
            <a:lvl2pPr marL="742950" indent="-285750" eaLnBrk="0" hangingPunct="0">
              <a:defRPr>
                <a:latin typeface="Arial" charset="0"/>
                <a:ea typeface="宋体" charset="-122"/>
              </a:defRPr>
            </a:lvl2pPr>
            <a:lvl3pPr marL="1143000" indent="-228600" eaLnBrk="0" hangingPunct="0">
              <a:defRPr>
                <a:latin typeface="Arial" charset="0"/>
                <a:ea typeface="宋体" charset="-122"/>
              </a:defRPr>
            </a:lvl3pPr>
            <a:lvl4pPr marL="1600200" indent="-228600" eaLnBrk="0" hangingPunct="0">
              <a:defRPr>
                <a:latin typeface="Arial" charset="0"/>
                <a:ea typeface="宋体" charset="-122"/>
              </a:defRPr>
            </a:lvl4pPr>
            <a:lvl5pPr marL="2057400" indent="-228600" eaLnBrk="0" hangingPunct="0">
              <a:defRPr>
                <a:latin typeface="Arial" charset="0"/>
                <a:ea typeface="宋体" charset="-122"/>
              </a:defRPr>
            </a:lvl5pPr>
            <a:lvl6pPr marL="2514600" indent="-228600" eaLnBrk="0" fontAlgn="base" hangingPunct="0">
              <a:spcBef>
                <a:spcPct val="0"/>
              </a:spcBef>
              <a:spcAft>
                <a:spcPct val="0"/>
              </a:spcAft>
              <a:defRPr>
                <a:latin typeface="Arial" charset="0"/>
                <a:ea typeface="宋体" charset="-122"/>
              </a:defRPr>
            </a:lvl6pPr>
            <a:lvl7pPr marL="2971800" indent="-228600" eaLnBrk="0" fontAlgn="base" hangingPunct="0">
              <a:spcBef>
                <a:spcPct val="0"/>
              </a:spcBef>
              <a:spcAft>
                <a:spcPct val="0"/>
              </a:spcAft>
              <a:defRPr>
                <a:latin typeface="Arial" charset="0"/>
                <a:ea typeface="宋体" charset="-122"/>
              </a:defRPr>
            </a:lvl7pPr>
            <a:lvl8pPr marL="3429000" indent="-228600" eaLnBrk="0" fontAlgn="base" hangingPunct="0">
              <a:spcBef>
                <a:spcPct val="0"/>
              </a:spcBef>
              <a:spcAft>
                <a:spcPct val="0"/>
              </a:spcAft>
              <a:defRPr>
                <a:latin typeface="Arial" charset="0"/>
                <a:ea typeface="宋体" charset="-122"/>
              </a:defRPr>
            </a:lvl8pPr>
            <a:lvl9pPr marL="3886200" indent="-228600" eaLnBrk="0" fontAlgn="base" hangingPunct="0">
              <a:spcBef>
                <a:spcPct val="0"/>
              </a:spcBef>
              <a:spcAft>
                <a:spcPct val="0"/>
              </a:spcAft>
              <a:defRPr>
                <a:latin typeface="Arial" charset="0"/>
                <a:ea typeface="宋体" charset="-122"/>
              </a:defRPr>
            </a:lvl9pPr>
          </a:lstStyle>
          <a:p>
            <a:r>
              <a:rPr lang="en-US" altLang="zh-CN" dirty="0"/>
              <a:t>1) </a:t>
            </a:r>
            <a:r>
              <a:rPr lang="zh-CN" altLang="en-US" dirty="0"/>
              <a:t>问题规模</a:t>
            </a:r>
            <a:r>
              <a:rPr lang="en-US" altLang="zh-CN" dirty="0"/>
              <a:t>n</a:t>
            </a:r>
            <a:r>
              <a:rPr lang="zh-CN" altLang="en-US" dirty="0"/>
              <a:t>相同</a:t>
            </a:r>
            <a:r>
              <a:rPr lang="en-US" altLang="zh-CN" dirty="0"/>
              <a:t>, 2)</a:t>
            </a:r>
            <a:r>
              <a:rPr lang="zh-CN" altLang="en-US" dirty="0"/>
              <a:t>输入</a:t>
            </a:r>
            <a:r>
              <a:rPr lang="en-US" altLang="zh-CN" dirty="0"/>
              <a:t>I=SEQ</a:t>
            </a:r>
            <a:r>
              <a:rPr lang="zh-CN" altLang="en-US" dirty="0"/>
              <a:t>不相同，比较算法运行时间</a:t>
            </a:r>
            <a:r>
              <a:rPr lang="en-US" altLang="zh-CN" dirty="0"/>
              <a:t>T(</a:t>
            </a:r>
            <a:r>
              <a:rPr lang="en-US" altLang="zh-CN" dirty="0" err="1"/>
              <a:t>n,I</a:t>
            </a:r>
            <a:r>
              <a:rPr lang="en-US" altLang="zh-CN" dirty="0"/>
              <a:t>)</a:t>
            </a:r>
            <a:r>
              <a:rPr lang="zh-CN" altLang="en-US" dirty="0"/>
              <a:t>差异</a:t>
            </a:r>
            <a:endParaRPr lang="en-US" altLang="zh-CN" dirty="0"/>
          </a:p>
        </p:txBody>
      </p:sp>
    </p:spTree>
    <p:extLst>
      <p:ext uri="{BB962C8B-B14F-4D97-AF65-F5344CB8AC3E}">
        <p14:creationId xmlns:p14="http://schemas.microsoft.com/office/powerpoint/2010/main" val="450750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1/2</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：快速排序、合并排序</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2021/10/24</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21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a:spLocks noGrp="1" noChangeArrowheads="1"/>
          </p:cNvSpPr>
          <p:nvPr>
            <p:ph idx="1"/>
          </p:nvPr>
        </p:nvSpPr>
        <p:spPr>
          <a:xfrm>
            <a:off x="319544" y="1010653"/>
            <a:ext cx="11567656" cy="5463889"/>
          </a:xfrm>
        </p:spPr>
        <p:txBody>
          <a:bodyPr/>
          <a:lstStyle/>
          <a:p>
            <a:pPr marL="342900" indent="-342900" algn="l">
              <a:lnSpc>
                <a:spcPct val="125000"/>
              </a:lnSpc>
              <a:spcBef>
                <a:spcPts val="600"/>
              </a:spcBef>
              <a:buFont typeface="Wingdings" panose="05000000000000000000" pitchFamily="2" charset="2"/>
              <a:buChar char="l"/>
              <a:defRPr/>
            </a:pPr>
            <a:r>
              <a:rPr lang="en-US" altLang="zh-CN" sz="2400" dirty="0">
                <a:latin typeface="微软雅黑" panose="020B0503020204020204" pitchFamily="34" charset="-122"/>
                <a:ea typeface="微软雅黑" panose="020B0503020204020204" pitchFamily="34" charset="-122"/>
              </a:rPr>
              <a:t> Step5. </a:t>
            </a:r>
            <a:r>
              <a:rPr lang="zh-CN" altLang="en-US" sz="2400" dirty="0">
                <a:latin typeface="微软雅黑" panose="020B0503020204020204" pitchFamily="34" charset="-122"/>
                <a:ea typeface="微软雅黑" panose="020B0503020204020204" pitchFamily="34" charset="-122"/>
              </a:rPr>
              <a:t>考察问题规模</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对算法运行时间的影响</a:t>
            </a:r>
            <a:endParaRPr lang="en-US" altLang="zh-CN" sz="2400" dirty="0">
              <a:latin typeface="微软雅黑" panose="020B0503020204020204" pitchFamily="34" charset="-122"/>
              <a:ea typeface="微软雅黑" panose="020B0503020204020204" pitchFamily="34" charset="-122"/>
            </a:endParaRPr>
          </a:p>
          <a:p>
            <a:pPr marL="0" indent="0">
              <a:buFont typeface="Wingdings" pitchFamily="2" charset="2"/>
              <a:buNone/>
              <a:defRPr/>
            </a:pPr>
            <a:r>
              <a:rPr lang="en-US" altLang="zh-CN" sz="2400" dirty="0"/>
              <a:t>     </a:t>
            </a:r>
            <a:r>
              <a:rPr lang="zh-CN" altLang="en-US" sz="2400" dirty="0"/>
              <a:t>针对</a:t>
            </a:r>
            <a:r>
              <a:rPr lang="en-US" altLang="zh-CN" sz="2400" dirty="0"/>
              <a:t>L=6</a:t>
            </a:r>
            <a:r>
              <a:rPr lang="zh-CN" altLang="en-US" sz="2400" dirty="0"/>
              <a:t>种不同序列长度</a:t>
            </a:r>
            <a:r>
              <a:rPr lang="en-US" altLang="zh-CN" sz="2400" dirty="0"/>
              <a:t>n=2000, 5000, 10000, 15000, 20000, 30000</a:t>
            </a:r>
            <a:r>
              <a:rPr lang="zh-CN" altLang="en-US" sz="2400" dirty="0"/>
              <a:t>，</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t> </a:t>
            </a:r>
            <a:r>
              <a:rPr lang="zh-CN" altLang="en-US" sz="2400" dirty="0"/>
              <a:t>统计</a:t>
            </a:r>
            <a:r>
              <a:rPr lang="en-US" altLang="zh-CN" sz="2400" dirty="0"/>
              <a:t>6</a:t>
            </a:r>
            <a:r>
              <a:rPr lang="zh-CN" altLang="en-US" sz="2400" dirty="0"/>
              <a:t>组相同长度的输入序列的平均</a:t>
            </a:r>
            <a:r>
              <a:rPr lang="en-US" altLang="zh-CN" sz="2400" dirty="0" err="1"/>
              <a:t>avgDD</a:t>
            </a:r>
            <a:r>
              <a:rPr lang="zh-CN" altLang="en-US" sz="2400" dirty="0"/>
              <a:t>、</a:t>
            </a:r>
            <a:r>
              <a:rPr lang="en-US" altLang="zh-CN" sz="2400" dirty="0" err="1"/>
              <a:t>avgADD</a:t>
            </a:r>
            <a:r>
              <a:rPr lang="zh-CN" altLang="en-US" sz="2400" dirty="0"/>
              <a:t>，</a:t>
            </a:r>
            <a:endParaRPr lang="en-US" altLang="zh-CN" sz="2400" dirty="0"/>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计算四种算法对每组中的</a:t>
            </a:r>
            <a:r>
              <a:rPr lang="en-US" altLang="zh-CN" sz="2400" dirty="0"/>
              <a:t>M</a:t>
            </a:r>
            <a:r>
              <a:rPr lang="zh-CN" altLang="en-US" sz="2400" dirty="0"/>
              <a:t>个序列进行排序的平均时间</a:t>
            </a:r>
            <a:r>
              <a:rPr lang="en-US" altLang="zh-CN" sz="2400" dirty="0" err="1"/>
              <a:t>avgT</a:t>
            </a:r>
            <a:r>
              <a:rPr lang="en-US" altLang="zh-CN" sz="2400" dirty="0"/>
              <a:t>(n)</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观察同一算法的</a:t>
            </a:r>
            <a:r>
              <a:rPr lang="en-US" altLang="zh-CN" sz="2400" dirty="0" err="1"/>
              <a:t>avgT</a:t>
            </a:r>
            <a:r>
              <a:rPr lang="en-US" altLang="zh-CN" sz="2400" dirty="0"/>
              <a:t>(n)</a:t>
            </a:r>
            <a:r>
              <a:rPr lang="zh-CN" altLang="en-US" sz="2400" dirty="0"/>
              <a:t>随</a:t>
            </a:r>
            <a:r>
              <a:rPr lang="en-US" altLang="zh-CN" sz="2400" dirty="0"/>
              <a:t>n</a:t>
            </a:r>
            <a:r>
              <a:rPr lang="zh-CN" altLang="en-US" sz="2400" dirty="0"/>
              <a:t>的变化情况</a:t>
            </a:r>
            <a:endParaRPr lang="en-US" altLang="zh-CN" sz="2400" dirty="0"/>
          </a:p>
          <a:p>
            <a:pPr>
              <a:defRPr/>
            </a:pPr>
            <a:endParaRPr lang="en-US" altLang="zh-CN" sz="2800" dirty="0"/>
          </a:p>
          <a:p>
            <a:pPr>
              <a:defRPr/>
            </a:pPr>
            <a:endParaRPr lang="en-US" altLang="zh-CN" sz="2800" dirty="0"/>
          </a:p>
        </p:txBody>
      </p:sp>
      <p:sp>
        <p:nvSpPr>
          <p:cNvPr id="8" name="TextBox 1"/>
          <p:cNvSpPr txBox="1">
            <a:spLocks noChangeArrowheads="1"/>
          </p:cNvSpPr>
          <p:nvPr/>
        </p:nvSpPr>
        <p:spPr bwMode="auto">
          <a:xfrm>
            <a:off x="319544" y="4652963"/>
            <a:ext cx="11567655" cy="461665"/>
          </a:xfrm>
          <a:prstGeom prst="rect">
            <a:avLst/>
          </a:prstGeom>
          <a:solidFill>
            <a:schemeClr val="bg1">
              <a:lumMod val="85000"/>
            </a:schemeClr>
          </a:solidFill>
          <a:ln>
            <a:noFill/>
          </a:ln>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2400" dirty="0"/>
              <a:t>1)</a:t>
            </a:r>
            <a:r>
              <a:rPr lang="zh-CN" altLang="en-US" sz="2400" dirty="0"/>
              <a:t>问题规模</a:t>
            </a:r>
            <a:r>
              <a:rPr lang="en-US" altLang="zh-CN" sz="2400" dirty="0"/>
              <a:t>n</a:t>
            </a:r>
            <a:r>
              <a:rPr lang="zh-CN" altLang="en-US" sz="2400" dirty="0"/>
              <a:t>不同，</a:t>
            </a:r>
            <a:r>
              <a:rPr lang="en-US" altLang="zh-CN" sz="2400" dirty="0"/>
              <a:t>2) </a:t>
            </a:r>
            <a:r>
              <a:rPr lang="zh-CN" altLang="en-US" sz="2400" dirty="0"/>
              <a:t>输入</a:t>
            </a:r>
            <a:r>
              <a:rPr lang="en-US" altLang="zh-CN" sz="2400" dirty="0"/>
              <a:t>I</a:t>
            </a:r>
            <a:r>
              <a:rPr lang="zh-CN" altLang="en-US" sz="2400" dirty="0"/>
              <a:t>取平均，比较算法运行时间</a:t>
            </a:r>
            <a:r>
              <a:rPr lang="en-US" altLang="zh-CN" sz="2400" dirty="0"/>
              <a:t>T(</a:t>
            </a:r>
            <a:r>
              <a:rPr lang="en-US" altLang="zh-CN" sz="2400" dirty="0" err="1"/>
              <a:t>n,I</a:t>
            </a:r>
            <a:r>
              <a:rPr lang="en-US" altLang="zh-CN" sz="2400" dirty="0"/>
              <a:t>)</a:t>
            </a:r>
            <a:r>
              <a:rPr lang="zh-CN" altLang="en-US" sz="2400" dirty="0"/>
              <a:t>差异</a:t>
            </a:r>
            <a:endParaRPr lang="en-US" altLang="zh-CN" sz="2400" dirty="0"/>
          </a:p>
        </p:txBody>
      </p:sp>
    </p:spTree>
    <p:extLst>
      <p:ext uri="{BB962C8B-B14F-4D97-AF65-F5344CB8AC3E}">
        <p14:creationId xmlns:p14="http://schemas.microsoft.com/office/powerpoint/2010/main" val="694719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1/2</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：快速排序、合并排序</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2021/10/24</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22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aphicFrame>
        <p:nvGraphicFramePr>
          <p:cNvPr id="12" name="表格 11"/>
          <p:cNvGraphicFramePr>
            <a:graphicFrameLocks noGrp="1"/>
          </p:cNvGraphicFramePr>
          <p:nvPr>
            <p:extLst>
              <p:ext uri="{D42A27DB-BD31-4B8C-83A1-F6EECF244321}">
                <p14:modId xmlns:p14="http://schemas.microsoft.com/office/powerpoint/2010/main" val="1596875414"/>
              </p:ext>
            </p:extLst>
          </p:nvPr>
        </p:nvGraphicFramePr>
        <p:xfrm>
          <a:off x="1776216" y="1230530"/>
          <a:ext cx="9754849" cy="4034148"/>
        </p:xfrm>
        <a:graphic>
          <a:graphicData uri="http://schemas.openxmlformats.org/drawingml/2006/table">
            <a:tbl>
              <a:tblPr firstRow="1" bandRow="1">
                <a:tableStyleId>{5940675A-B579-460E-94D1-54222C63F5DA}</a:tableStyleId>
              </a:tblPr>
              <a:tblGrid>
                <a:gridCol w="1261403">
                  <a:extLst>
                    <a:ext uri="{9D8B030D-6E8A-4147-A177-3AD203B41FA5}">
                      <a16:colId xmlns:a16="http://schemas.microsoft.com/office/drawing/2014/main" val="20000"/>
                    </a:ext>
                  </a:extLst>
                </a:gridCol>
                <a:gridCol w="1009122">
                  <a:extLst>
                    <a:ext uri="{9D8B030D-6E8A-4147-A177-3AD203B41FA5}">
                      <a16:colId xmlns:a16="http://schemas.microsoft.com/office/drawing/2014/main" val="20001"/>
                    </a:ext>
                  </a:extLst>
                </a:gridCol>
                <a:gridCol w="756842">
                  <a:extLst>
                    <a:ext uri="{9D8B030D-6E8A-4147-A177-3AD203B41FA5}">
                      <a16:colId xmlns:a16="http://schemas.microsoft.com/office/drawing/2014/main" val="20002"/>
                    </a:ext>
                  </a:extLst>
                </a:gridCol>
                <a:gridCol w="1009122">
                  <a:extLst>
                    <a:ext uri="{9D8B030D-6E8A-4147-A177-3AD203B41FA5}">
                      <a16:colId xmlns:a16="http://schemas.microsoft.com/office/drawing/2014/main" val="20003"/>
                    </a:ext>
                  </a:extLst>
                </a:gridCol>
                <a:gridCol w="1513683">
                  <a:extLst>
                    <a:ext uri="{9D8B030D-6E8A-4147-A177-3AD203B41FA5}">
                      <a16:colId xmlns:a16="http://schemas.microsoft.com/office/drawing/2014/main" val="20004"/>
                    </a:ext>
                  </a:extLst>
                </a:gridCol>
                <a:gridCol w="1345497">
                  <a:extLst>
                    <a:ext uri="{9D8B030D-6E8A-4147-A177-3AD203B41FA5}">
                      <a16:colId xmlns:a16="http://schemas.microsoft.com/office/drawing/2014/main" val="20005"/>
                    </a:ext>
                  </a:extLst>
                </a:gridCol>
                <a:gridCol w="1345497">
                  <a:extLst>
                    <a:ext uri="{9D8B030D-6E8A-4147-A177-3AD203B41FA5}">
                      <a16:colId xmlns:a16="http://schemas.microsoft.com/office/drawing/2014/main" val="20006"/>
                    </a:ext>
                  </a:extLst>
                </a:gridCol>
                <a:gridCol w="1513683">
                  <a:extLst>
                    <a:ext uri="{9D8B030D-6E8A-4147-A177-3AD203B41FA5}">
                      <a16:colId xmlns:a16="http://schemas.microsoft.com/office/drawing/2014/main" val="20007"/>
                    </a:ext>
                  </a:extLst>
                </a:gridCol>
              </a:tblGrid>
              <a:tr h="1169772">
                <a:tc>
                  <a:txBody>
                    <a:bodyPr/>
                    <a:lstStyle/>
                    <a:p>
                      <a:pPr algn="ctr"/>
                      <a:r>
                        <a:rPr lang="zh-CN" altLang="en-US" sz="2400" dirty="0"/>
                        <a:t>长度</a:t>
                      </a:r>
                      <a:r>
                        <a:rPr lang="en-US" altLang="zh-CN" sz="2400" dirty="0"/>
                        <a:t>n</a:t>
                      </a:r>
                    </a:p>
                  </a:txBody>
                  <a:tcPr marL="91445" marR="91445" marT="45702" marB="45702"/>
                </a:tc>
                <a:tc>
                  <a:txBody>
                    <a:bodyPr/>
                    <a:lstStyle/>
                    <a:p>
                      <a:pPr algn="ctr"/>
                      <a:r>
                        <a:rPr lang="zh-CN" altLang="en-US" sz="2400" dirty="0"/>
                        <a:t>组号</a:t>
                      </a:r>
                    </a:p>
                  </a:txBody>
                  <a:tcPr marL="91445" marR="91445" marT="45702" marB="45702"/>
                </a:tc>
                <a:tc>
                  <a:txBody>
                    <a:bodyPr/>
                    <a:lstStyle/>
                    <a:p>
                      <a:pPr algn="ctr"/>
                      <a:r>
                        <a:rPr lang="en-US" altLang="zh-CN" sz="2400" dirty="0" err="1"/>
                        <a:t>avgDD</a:t>
                      </a:r>
                      <a:endParaRPr lang="zh-CN" altLang="en-US" sz="2400" dirty="0"/>
                    </a:p>
                  </a:txBody>
                  <a:tcPr marL="91445" marR="91445" marT="45702" marB="45702"/>
                </a:tc>
                <a:tc>
                  <a:txBody>
                    <a:bodyPr/>
                    <a:lstStyle/>
                    <a:p>
                      <a:pPr algn="ctr"/>
                      <a:r>
                        <a:rPr lang="en-US" altLang="zh-CN" sz="2400" dirty="0" err="1"/>
                        <a:t>avgADD</a:t>
                      </a:r>
                      <a:endParaRPr lang="zh-CN" altLang="en-US" sz="2400" dirty="0"/>
                    </a:p>
                  </a:txBody>
                  <a:tcPr marL="91445" marR="91445" marT="45702" marB="45702"/>
                </a:tc>
                <a:tc>
                  <a:txBody>
                    <a:bodyPr/>
                    <a:lstStyle/>
                    <a:p>
                      <a:pPr algn="ctr"/>
                      <a:r>
                        <a:rPr lang="zh-CN" altLang="en-US" sz="2400" dirty="0"/>
                        <a:t>递归合并平均时间</a:t>
                      </a:r>
                    </a:p>
                  </a:txBody>
                  <a:tcPr marL="91445" marR="91445" marT="45702" marB="45702"/>
                </a:tc>
                <a:tc>
                  <a:txBody>
                    <a:bodyPr/>
                    <a:lstStyle/>
                    <a:p>
                      <a:pPr algn="ctr"/>
                      <a:r>
                        <a:rPr lang="zh-CN" altLang="en-US" sz="2400" dirty="0"/>
                        <a:t>非递归合并平均时间</a:t>
                      </a:r>
                    </a:p>
                  </a:txBody>
                  <a:tcPr marL="91445" marR="91445" marT="45702" marB="45702"/>
                </a:tc>
                <a:tc>
                  <a:txBody>
                    <a:bodyPr/>
                    <a:lstStyle/>
                    <a:p>
                      <a:pPr algn="ctr"/>
                      <a:r>
                        <a:rPr lang="zh-CN" altLang="en-US" sz="2400" dirty="0"/>
                        <a:t>快排</a:t>
                      </a:r>
                      <a:r>
                        <a:rPr lang="en-US" altLang="zh-CN" sz="2400" dirty="0"/>
                        <a:t>1</a:t>
                      </a:r>
                      <a:r>
                        <a:rPr lang="zh-CN" altLang="en-US" sz="2400" dirty="0"/>
                        <a:t>平均时间</a:t>
                      </a:r>
                    </a:p>
                  </a:txBody>
                  <a:tcPr marL="91445" marR="91445" marT="45702" marB="45702"/>
                </a:tc>
                <a:tc>
                  <a:txBody>
                    <a:bodyPr/>
                    <a:lstStyle/>
                    <a:p>
                      <a:pPr algn="ctr"/>
                      <a:r>
                        <a:rPr lang="zh-CN" altLang="en-US" sz="2400" dirty="0"/>
                        <a:t>快排</a:t>
                      </a:r>
                      <a:r>
                        <a:rPr lang="en-US" altLang="zh-CN" sz="2400" dirty="0"/>
                        <a:t>2</a:t>
                      </a:r>
                      <a:r>
                        <a:rPr lang="zh-CN" altLang="en-US" sz="2400" dirty="0"/>
                        <a:t>平均时间</a:t>
                      </a:r>
                    </a:p>
                  </a:txBody>
                  <a:tcPr marL="91445" marR="91445" marT="45702" marB="45702"/>
                </a:tc>
                <a:extLst>
                  <a:ext uri="{0D108BD9-81ED-4DB2-BD59-A6C34878D82A}">
                    <a16:rowId xmlns:a16="http://schemas.microsoft.com/office/drawing/2014/main" val="10000"/>
                  </a:ext>
                </a:extLst>
              </a:tr>
              <a:tr h="474244">
                <a:tc>
                  <a:txBody>
                    <a:bodyPr/>
                    <a:lstStyle/>
                    <a:p>
                      <a:pPr algn="ctr"/>
                      <a:r>
                        <a:rPr lang="en-US" altLang="zh-CN" sz="2400" dirty="0"/>
                        <a:t>2000</a:t>
                      </a:r>
                      <a:endParaRPr lang="zh-CN" altLang="en-US" sz="2400" dirty="0"/>
                    </a:p>
                  </a:txBody>
                  <a:tcPr marL="91445" marR="91445" marT="45702" marB="45702"/>
                </a:tc>
                <a:tc>
                  <a:txBody>
                    <a:bodyPr/>
                    <a:lstStyle/>
                    <a:p>
                      <a:pPr algn="ctr"/>
                      <a:r>
                        <a:rPr lang="en-US" altLang="zh-CN" sz="2400" dirty="0"/>
                        <a:t>1</a:t>
                      </a: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extLst>
                  <a:ext uri="{0D108BD9-81ED-4DB2-BD59-A6C34878D82A}">
                    <a16:rowId xmlns:a16="http://schemas.microsoft.com/office/drawing/2014/main" val="10001"/>
                  </a:ext>
                </a:extLst>
              </a:tr>
              <a:tr h="474244">
                <a:tc>
                  <a:txBody>
                    <a:bodyPr/>
                    <a:lstStyle/>
                    <a:p>
                      <a:pPr algn="ctr"/>
                      <a:r>
                        <a:rPr lang="en-US" altLang="zh-CN" sz="2400" dirty="0"/>
                        <a:t>5000</a:t>
                      </a:r>
                      <a:endParaRPr lang="zh-CN" altLang="en-US" sz="2400" dirty="0"/>
                    </a:p>
                  </a:txBody>
                  <a:tcPr marL="91445" marR="91445" marT="45702" marB="45702"/>
                </a:tc>
                <a:tc>
                  <a:txBody>
                    <a:bodyPr/>
                    <a:lstStyle/>
                    <a:p>
                      <a:pPr algn="ctr"/>
                      <a:r>
                        <a:rPr lang="en-US" altLang="zh-CN" sz="2400" dirty="0"/>
                        <a:t>2</a:t>
                      </a: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extLst>
                  <a:ext uri="{0D108BD9-81ED-4DB2-BD59-A6C34878D82A}">
                    <a16:rowId xmlns:a16="http://schemas.microsoft.com/office/drawing/2014/main" val="10002"/>
                  </a:ext>
                </a:extLst>
              </a:tr>
              <a:tr h="474244">
                <a:tc>
                  <a:txBody>
                    <a:bodyPr/>
                    <a:lstStyle/>
                    <a:p>
                      <a:pPr algn="ctr"/>
                      <a:r>
                        <a:rPr lang="en-US" altLang="zh-CN" sz="2400" dirty="0"/>
                        <a:t>10000</a:t>
                      </a:r>
                      <a:endParaRPr lang="zh-CN" altLang="en-US" sz="2400" dirty="0"/>
                    </a:p>
                  </a:txBody>
                  <a:tcPr marL="91445" marR="91445" marT="45702" marB="45702"/>
                </a:tc>
                <a:tc>
                  <a:txBody>
                    <a:bodyPr/>
                    <a:lstStyle/>
                    <a:p>
                      <a:pPr algn="ctr"/>
                      <a:r>
                        <a:rPr lang="en-US" altLang="zh-CN" sz="2400" dirty="0"/>
                        <a:t>3</a:t>
                      </a:r>
                      <a:endParaRPr lang="zh-CN" altLang="en-US" sz="2400" dirty="0"/>
                    </a:p>
                  </a:txBody>
                  <a:tcPr marL="91445" marR="91445" marT="45702" marB="45702"/>
                </a:tc>
                <a:tc>
                  <a:txBody>
                    <a:bodyPr/>
                    <a:lstStyle/>
                    <a:p>
                      <a:pPr algn="ctr"/>
                      <a:endParaRPr lang="zh-CN" altLang="en-US" sz="240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extLst>
                  <a:ext uri="{0D108BD9-81ED-4DB2-BD59-A6C34878D82A}">
                    <a16:rowId xmlns:a16="http://schemas.microsoft.com/office/drawing/2014/main" val="10003"/>
                  </a:ext>
                </a:extLst>
              </a:tr>
              <a:tr h="474244">
                <a:tc>
                  <a:txBody>
                    <a:bodyPr/>
                    <a:lstStyle/>
                    <a:p>
                      <a:pPr algn="ctr"/>
                      <a:r>
                        <a:rPr lang="en-US" altLang="zh-CN" sz="2400" dirty="0"/>
                        <a:t>15000</a:t>
                      </a:r>
                      <a:endParaRPr lang="zh-CN" altLang="en-US" sz="2400" dirty="0"/>
                    </a:p>
                  </a:txBody>
                  <a:tcPr marL="91445" marR="91445" marT="45702" marB="45702"/>
                </a:tc>
                <a:tc>
                  <a:txBody>
                    <a:bodyPr/>
                    <a:lstStyle/>
                    <a:p>
                      <a:pPr algn="ctr"/>
                      <a:r>
                        <a:rPr lang="en-US" altLang="zh-CN" sz="2400" dirty="0"/>
                        <a:t>4</a:t>
                      </a: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extLst>
                  <a:ext uri="{0D108BD9-81ED-4DB2-BD59-A6C34878D82A}">
                    <a16:rowId xmlns:a16="http://schemas.microsoft.com/office/drawing/2014/main" val="10004"/>
                  </a:ext>
                </a:extLst>
              </a:tr>
              <a:tr h="474244">
                <a:tc>
                  <a:txBody>
                    <a:bodyPr/>
                    <a:lstStyle/>
                    <a:p>
                      <a:pPr algn="ctr"/>
                      <a:r>
                        <a:rPr lang="en-US" altLang="zh-CN" sz="2400" dirty="0"/>
                        <a:t>20000</a:t>
                      </a:r>
                      <a:endParaRPr lang="zh-CN" altLang="en-US" sz="2400" dirty="0"/>
                    </a:p>
                  </a:txBody>
                  <a:tcPr marL="91445" marR="91445" marT="45702" marB="45702"/>
                </a:tc>
                <a:tc>
                  <a:txBody>
                    <a:bodyPr/>
                    <a:lstStyle/>
                    <a:p>
                      <a:pPr algn="ctr"/>
                      <a:r>
                        <a:rPr lang="en-US" altLang="zh-CN" sz="2400" dirty="0"/>
                        <a:t>5</a:t>
                      </a: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extLst>
                  <a:ext uri="{0D108BD9-81ED-4DB2-BD59-A6C34878D82A}">
                    <a16:rowId xmlns:a16="http://schemas.microsoft.com/office/drawing/2014/main" val="10005"/>
                  </a:ext>
                </a:extLst>
              </a:tr>
              <a:tr h="474244">
                <a:tc>
                  <a:txBody>
                    <a:bodyPr/>
                    <a:lstStyle/>
                    <a:p>
                      <a:pPr algn="ctr"/>
                      <a:r>
                        <a:rPr lang="en-US" altLang="zh-CN" sz="2400" dirty="0"/>
                        <a:t>30000</a:t>
                      </a:r>
                      <a:endParaRPr lang="zh-CN" altLang="en-US" sz="2400" dirty="0"/>
                    </a:p>
                  </a:txBody>
                  <a:tcPr marL="91445" marR="91445" marT="45702" marB="45702"/>
                </a:tc>
                <a:tc>
                  <a:txBody>
                    <a:bodyPr/>
                    <a:lstStyle/>
                    <a:p>
                      <a:pPr algn="ctr"/>
                      <a:r>
                        <a:rPr lang="en-US" altLang="zh-CN" sz="2400" dirty="0"/>
                        <a:t>6</a:t>
                      </a: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tc>
                  <a:txBody>
                    <a:bodyPr/>
                    <a:lstStyle/>
                    <a:p>
                      <a:pPr algn="ctr"/>
                      <a:endParaRPr lang="zh-CN" altLang="en-US" sz="2400" dirty="0"/>
                    </a:p>
                  </a:txBody>
                  <a:tcPr marL="91445" marR="91445" marT="45702" marB="45702"/>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78392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1/2</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：快速排序、合并排序</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2021/10/24</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23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a:spLocks noGrp="1" noChangeArrowheads="1"/>
          </p:cNvSpPr>
          <p:nvPr>
            <p:ph idx="1"/>
          </p:nvPr>
        </p:nvSpPr>
        <p:spPr/>
        <p:txBody>
          <a:bodyPr/>
          <a:lstStyle/>
          <a:p>
            <a:pPr marL="342900" indent="-342900" algn="l">
              <a:lnSpc>
                <a:spcPct val="125000"/>
              </a:lnSpc>
              <a:spcBef>
                <a:spcPts val="600"/>
              </a:spcBef>
              <a:buFont typeface="Wingdings" panose="05000000000000000000" pitchFamily="2" charset="2"/>
              <a:buChar char="l"/>
              <a:defRPr/>
            </a:pPr>
            <a:r>
              <a:rPr lang="en-US" altLang="zh-CN" sz="2400" dirty="0">
                <a:latin typeface="微软雅黑" panose="020B0503020204020204" pitchFamily="34" charset="-122"/>
                <a:ea typeface="微软雅黑" panose="020B0503020204020204" pitchFamily="34" charset="-122"/>
              </a:rPr>
              <a:t> Step6. </a:t>
            </a:r>
            <a:r>
              <a:rPr lang="zh-CN" altLang="en-US" sz="2400" dirty="0">
                <a:latin typeface="微软雅黑" panose="020B0503020204020204" pitchFamily="34" charset="-122"/>
                <a:ea typeface="微软雅黑" panose="020B0503020204020204" pitchFamily="34" charset="-122"/>
              </a:rPr>
              <a:t>考察对排序难度相同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相近、问题规模</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不同的序列，</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对算法运行时间的影响</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从</a:t>
            </a:r>
            <a:r>
              <a:rPr lang="en-US" altLang="zh-CN" sz="2400" dirty="0"/>
              <a:t>L=6</a:t>
            </a:r>
            <a:r>
              <a:rPr lang="zh-CN" altLang="en-US" sz="2400" dirty="0"/>
              <a:t>个组中，每组分别挑选</a:t>
            </a:r>
            <a:r>
              <a:rPr lang="en-US" altLang="zh-CN" sz="2400" dirty="0"/>
              <a:t>1</a:t>
            </a:r>
            <a:r>
              <a:rPr lang="zh-CN" altLang="en-US" sz="2400" dirty="0"/>
              <a:t>个序列，共挑选出</a:t>
            </a:r>
            <a:r>
              <a:rPr lang="en-US" altLang="zh-CN" sz="2400" dirty="0"/>
              <a:t>6</a:t>
            </a:r>
            <a:r>
              <a:rPr lang="zh-CN" altLang="en-US" sz="2400" dirty="0"/>
              <a:t>个长度</a:t>
            </a:r>
            <a:r>
              <a:rPr lang="en-US" altLang="zh-CN" sz="2400" dirty="0"/>
              <a:t>n</a:t>
            </a:r>
            <a:r>
              <a:rPr lang="zh-CN" altLang="en-US" sz="2400" dirty="0"/>
              <a:t>不同的序列</a:t>
            </a:r>
            <a:r>
              <a:rPr lang="en-US" altLang="zh-CN" sz="2400" dirty="0"/>
              <a:t>SEQ(</a:t>
            </a:r>
            <a:r>
              <a:rPr lang="en-US" altLang="zh-CN" sz="2400" dirty="0" err="1"/>
              <a:t>n,N</a:t>
            </a:r>
            <a:r>
              <a:rPr lang="en-US" altLang="zh-CN" sz="2400" dirty="0"/>
              <a:t>)</a:t>
            </a:r>
          </a:p>
          <a:p>
            <a:pPr lvl="1">
              <a:lnSpc>
                <a:spcPct val="125000"/>
              </a:lnSpc>
              <a:spcBef>
                <a:spcPts val="600"/>
              </a:spcBef>
              <a:buClr>
                <a:srgbClr val="FF0000"/>
              </a:buClr>
              <a:buSzPct val="80000"/>
            </a:pPr>
            <a:r>
              <a:rPr lang="zh-CN" altLang="en-US" sz="2400" dirty="0"/>
              <a:t>，要求：这</a:t>
            </a:r>
            <a:r>
              <a:rPr lang="en-US" altLang="zh-CN" sz="2400" dirty="0"/>
              <a:t>6</a:t>
            </a:r>
            <a:r>
              <a:rPr lang="zh-CN" altLang="en-US" sz="2400" dirty="0"/>
              <a:t>个序列</a:t>
            </a:r>
            <a:r>
              <a:rPr lang="en-US" altLang="zh-CN" sz="2400" dirty="0"/>
              <a:t>SEQ(</a:t>
            </a:r>
            <a:r>
              <a:rPr lang="en-US" altLang="zh-CN" sz="2400" dirty="0" err="1"/>
              <a:t>n,N</a:t>
            </a:r>
            <a:r>
              <a:rPr lang="en-US" altLang="zh-CN" sz="2400" dirty="0"/>
              <a:t>)</a:t>
            </a:r>
            <a:r>
              <a:rPr lang="zh-CN" altLang="en-US" sz="2400" dirty="0"/>
              <a:t>的</a:t>
            </a:r>
            <a:r>
              <a:rPr lang="en-US" altLang="zh-CN" sz="2400" dirty="0"/>
              <a:t>ADD</a:t>
            </a:r>
            <a:r>
              <a:rPr lang="zh-CN" altLang="en-US" sz="2400" dirty="0"/>
              <a:t>尽可能相同或接近；</a:t>
            </a:r>
            <a:endParaRPr lang="en-US" altLang="zh-CN" sz="2400" dirty="0"/>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t>观察对同一算法，算法运行时间</a:t>
            </a:r>
            <a:r>
              <a:rPr lang="en-US" altLang="zh-CN" sz="2400" dirty="0"/>
              <a:t>T(</a:t>
            </a:r>
            <a:r>
              <a:rPr lang="en-US" altLang="zh-CN" sz="2400" dirty="0" err="1"/>
              <a:t>n,I</a:t>
            </a:r>
            <a:r>
              <a:rPr lang="en-US" altLang="zh-CN" sz="2400" dirty="0"/>
              <a:t>)</a:t>
            </a:r>
            <a:r>
              <a:rPr lang="zh-CN" altLang="en-US" sz="2400" dirty="0"/>
              <a:t>随</a:t>
            </a:r>
            <a:r>
              <a:rPr lang="en-US" altLang="zh-CN" sz="2400" dirty="0"/>
              <a:t>n</a:t>
            </a:r>
            <a:r>
              <a:rPr lang="zh-CN" altLang="en-US" sz="2400" dirty="0"/>
              <a:t>的变化情况</a:t>
            </a:r>
            <a:endParaRPr lang="en-US" altLang="zh-CN" sz="2400" dirty="0"/>
          </a:p>
          <a:p>
            <a:pPr>
              <a:defRPr/>
            </a:pPr>
            <a:endParaRPr lang="en-US" altLang="zh-CN" sz="2800" dirty="0"/>
          </a:p>
          <a:p>
            <a:pPr>
              <a:defRPr/>
            </a:pPr>
            <a:endParaRPr lang="en-US" altLang="zh-CN" sz="2800" dirty="0"/>
          </a:p>
        </p:txBody>
      </p:sp>
    </p:spTree>
    <p:extLst>
      <p:ext uri="{BB962C8B-B14F-4D97-AF65-F5344CB8AC3E}">
        <p14:creationId xmlns:p14="http://schemas.microsoft.com/office/powerpoint/2010/main" val="2327296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算法三点改进</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2021/10/24</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24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Rectangle 3"/>
          <p:cNvSpPr txBox="1">
            <a:spLocks noChangeArrowheads="1"/>
          </p:cNvSpPr>
          <p:nvPr/>
        </p:nvSpPr>
        <p:spPr>
          <a:xfrm>
            <a:off x="457199" y="1124744"/>
            <a:ext cx="11420375" cy="5472608"/>
          </a:xfrm>
          <a:prstGeom prst="rect">
            <a:avLst/>
          </a:prstGeom>
          <a:ln>
            <a:solidFill>
              <a:schemeClr val="accent1"/>
            </a:solidFill>
          </a:ln>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25000"/>
              </a:lnSpc>
              <a:spcBef>
                <a:spcPts val="600"/>
              </a:spcBef>
              <a:buFont typeface="Wingdings" panose="05000000000000000000" pitchFamily="2" charset="2"/>
              <a:buChar char="l"/>
              <a:defRPr/>
            </a:pPr>
            <a:r>
              <a:rPr lang="en-US" altLang="zh-CN" sz="2400" dirty="0"/>
              <a:t>1. </a:t>
            </a:r>
            <a:r>
              <a:rPr lang="zh-CN" altLang="en-US" sz="2400" dirty="0"/>
              <a:t>参照</a:t>
            </a:r>
            <a:r>
              <a:rPr lang="en-US" altLang="zh-CN" sz="2400" dirty="0"/>
              <a:t>PPT</a:t>
            </a:r>
            <a:r>
              <a:rPr lang="zh-CN" altLang="en-US" sz="2400" dirty="0"/>
              <a:t>讲义内容，当输入数组</a:t>
            </a:r>
            <a:r>
              <a:rPr lang="en-US" altLang="zh-CN" sz="2400" dirty="0"/>
              <a:t>a[</a:t>
            </a:r>
            <a:r>
              <a:rPr lang="en-US" altLang="zh-CN" sz="2400" dirty="0" err="1"/>
              <a:t>p:r</a:t>
            </a:r>
            <a:r>
              <a:rPr lang="en-US" altLang="zh-CN" sz="2400" dirty="0"/>
              <a:t>]</a:t>
            </a:r>
            <a:r>
              <a:rPr lang="zh-CN" altLang="en-US" sz="2400" dirty="0"/>
              <a:t>已经按照非递减序排列好时，直接返回</a:t>
            </a:r>
            <a:r>
              <a:rPr lang="en-US" altLang="zh-CN" sz="2400" dirty="0"/>
              <a:t>a[</a:t>
            </a:r>
            <a:r>
              <a:rPr lang="en-US" altLang="zh-CN" sz="2400" dirty="0" err="1"/>
              <a:t>p:r</a:t>
            </a:r>
            <a:r>
              <a:rPr lang="en-US" altLang="zh-CN" sz="2400" dirty="0"/>
              <a:t>]</a:t>
            </a:r>
            <a:r>
              <a:rPr lang="zh-CN" altLang="en-US" sz="2400" dirty="0"/>
              <a:t>，作为排序结果；当</a:t>
            </a:r>
            <a:r>
              <a:rPr lang="en-US" altLang="zh-CN" sz="2400" dirty="0"/>
              <a:t>a[</a:t>
            </a:r>
            <a:r>
              <a:rPr lang="en-US" altLang="zh-CN" sz="2400" dirty="0" err="1"/>
              <a:t>p:r</a:t>
            </a:r>
            <a:r>
              <a:rPr lang="en-US" altLang="zh-CN" sz="2400" dirty="0"/>
              <a:t>]</a:t>
            </a:r>
            <a:r>
              <a:rPr lang="zh-CN" altLang="en-US" sz="2400" dirty="0"/>
              <a:t>已经按照非递增序排列好时，返回</a:t>
            </a:r>
            <a:r>
              <a:rPr lang="en-US" altLang="zh-CN" sz="2400" dirty="0"/>
              <a:t>a[</a:t>
            </a:r>
            <a:r>
              <a:rPr lang="en-US" altLang="zh-CN" sz="2400" dirty="0" err="1"/>
              <a:t>p:r</a:t>
            </a:r>
            <a:r>
              <a:rPr lang="en-US" altLang="zh-CN" sz="2400" dirty="0"/>
              <a:t>]</a:t>
            </a:r>
            <a:r>
              <a:rPr lang="zh-CN" altLang="en-US" sz="2400" dirty="0"/>
              <a:t>中元素的逆序，作为排序结果</a:t>
            </a:r>
            <a:endParaRPr lang="en-US" altLang="zh-CN" sz="2400" dirty="0">
              <a:latin typeface="微软雅黑" panose="020B0503020204020204" pitchFamily="34" charset="-122"/>
              <a:ea typeface="微软雅黑" panose="020B0503020204020204" pitchFamily="34" charset="-122"/>
            </a:endParaRPr>
          </a:p>
          <a:p>
            <a:pPr marL="342900" indent="-342900" algn="l">
              <a:lnSpc>
                <a:spcPct val="125000"/>
              </a:lnSpc>
              <a:spcBef>
                <a:spcPts val="600"/>
              </a:spcBef>
              <a:buFont typeface="Wingdings" panose="05000000000000000000" pitchFamily="2" charset="2"/>
              <a:buChar char="l"/>
              <a:defRPr/>
            </a:pP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在排序主程序</a:t>
            </a:r>
            <a:r>
              <a:rPr lang="zh-CN" altLang="en-US" sz="2400" dirty="0"/>
              <a:t>中设置全局变量，记录排序过程的</a:t>
            </a:r>
            <a:r>
              <a:rPr lang="zh-CN" altLang="en-US" sz="2400" b="1" dirty="0">
                <a:solidFill>
                  <a:srgbClr val="FF0000"/>
                </a:solidFill>
              </a:rPr>
              <a:t>递归层次</a:t>
            </a:r>
            <a:endParaRPr lang="en-US" altLang="zh-CN" sz="2400" dirty="0"/>
          </a:p>
          <a:p>
            <a:pPr marL="342900" indent="-342900" algn="l">
              <a:lnSpc>
                <a:spcPct val="125000"/>
              </a:lnSpc>
              <a:spcBef>
                <a:spcPts val="600"/>
              </a:spcBef>
              <a:buFont typeface="Wingdings" panose="05000000000000000000" pitchFamily="2" charset="2"/>
              <a:buChar char="l"/>
              <a:defRPr/>
            </a:pPr>
            <a:r>
              <a:rPr lang="en-US" altLang="zh-CN" sz="2400" dirty="0"/>
              <a:t>3. </a:t>
            </a:r>
            <a:r>
              <a:rPr lang="zh-CN" altLang="en-US" sz="2400" dirty="0"/>
              <a:t>划分基准元素</a:t>
            </a:r>
            <a:r>
              <a:rPr lang="en-US" altLang="zh-CN" sz="2400" dirty="0"/>
              <a:t>x</a:t>
            </a:r>
            <a:r>
              <a:rPr lang="zh-CN" altLang="en-US" sz="2400" dirty="0"/>
              <a:t>的选取采用</a:t>
            </a:r>
            <a:r>
              <a:rPr lang="en-US" altLang="zh-CN" sz="2400" dirty="0"/>
              <a:t>2</a:t>
            </a:r>
            <a:r>
              <a:rPr lang="zh-CN" altLang="en-US" sz="2400" dirty="0"/>
              <a:t>种方式：</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t>1) </a:t>
            </a:r>
            <a:r>
              <a:rPr lang="zh-CN" altLang="en-US" sz="2400" dirty="0"/>
              <a:t>固定选取左端</a:t>
            </a:r>
            <a:r>
              <a:rPr lang="en-US" altLang="zh-CN" sz="2400" dirty="0"/>
              <a:t>a[p]</a:t>
            </a:r>
            <a:r>
              <a:rPr lang="zh-CN" altLang="en-US" sz="2400" dirty="0"/>
              <a:t>，</a:t>
            </a:r>
            <a:r>
              <a:rPr lang="en-US" altLang="zh-CN" sz="2400" dirty="0"/>
              <a:t>Partition——</a:t>
            </a:r>
            <a:r>
              <a:rPr lang="zh-CN" altLang="en-US" sz="2400" dirty="0"/>
              <a:t>快排算法</a:t>
            </a:r>
            <a:r>
              <a:rPr lang="en-US" altLang="zh-CN" sz="2400" dirty="0"/>
              <a:t>1</a:t>
            </a: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t>2) </a:t>
            </a:r>
            <a:r>
              <a:rPr lang="zh-CN" altLang="en-US" sz="2400" dirty="0"/>
              <a:t>随机</a:t>
            </a:r>
            <a:r>
              <a:rPr lang="en-US" altLang="zh-CN" sz="2400" dirty="0"/>
              <a:t>a[</a:t>
            </a:r>
            <a:r>
              <a:rPr lang="en-US" altLang="zh-CN" sz="2400" dirty="0" err="1"/>
              <a:t>p:r</a:t>
            </a:r>
            <a:r>
              <a:rPr lang="en-US" altLang="zh-CN" sz="2400" dirty="0"/>
              <a:t>]</a:t>
            </a:r>
            <a:r>
              <a:rPr lang="zh-CN" altLang="en-US" sz="2400" dirty="0"/>
              <a:t>中元素，</a:t>
            </a:r>
            <a:r>
              <a:rPr lang="en-US" altLang="zh-CN" sz="2400" dirty="0" err="1"/>
              <a:t>RandomizedPartition</a:t>
            </a:r>
            <a:r>
              <a:rPr lang="en-US" altLang="zh-CN" sz="2400" dirty="0"/>
              <a:t>—</a:t>
            </a:r>
            <a:r>
              <a:rPr lang="zh-CN" altLang="en-US" sz="2400" dirty="0"/>
              <a:t>快排算法</a:t>
            </a:r>
            <a:r>
              <a:rPr lang="en-US" altLang="zh-CN" sz="2400" dirty="0"/>
              <a:t>2</a:t>
            </a:r>
          </a:p>
          <a:p>
            <a:pPr>
              <a:lnSpc>
                <a:spcPct val="125000"/>
              </a:lnSpc>
              <a:spcBef>
                <a:spcPts val="600"/>
              </a:spcBef>
              <a:buFont typeface="Wingdings" pitchFamily="2" charset="2"/>
              <a:buNone/>
              <a:defRPr/>
            </a:pPr>
            <a:r>
              <a:rPr lang="en-US" altLang="zh-CN" sz="2400" dirty="0"/>
              <a:t>   </a:t>
            </a:r>
            <a:r>
              <a:rPr lang="zh-CN" altLang="en-US" sz="2400" dirty="0"/>
              <a:t>，比较</a:t>
            </a:r>
            <a:r>
              <a:rPr lang="en-US" altLang="zh-CN" sz="2400" dirty="0"/>
              <a:t>2</a:t>
            </a:r>
            <a:r>
              <a:rPr lang="zh-CN" altLang="en-US" sz="2400" dirty="0"/>
              <a:t>种划分方式下</a:t>
            </a:r>
            <a:r>
              <a:rPr lang="zh-CN" altLang="en-US" sz="2400" b="1" dirty="0">
                <a:solidFill>
                  <a:srgbClr val="FF0000"/>
                </a:solidFill>
              </a:rPr>
              <a:t>递归层次</a:t>
            </a:r>
            <a:r>
              <a:rPr lang="zh-CN" altLang="en-US" sz="2400" dirty="0"/>
              <a:t>的差异</a:t>
            </a:r>
            <a:endParaRPr lang="en-US" altLang="zh-CN" sz="2400" dirty="0"/>
          </a:p>
          <a:p>
            <a:pPr>
              <a:buFont typeface="Wingdings" pitchFamily="2" charset="2"/>
              <a:buNone/>
              <a:defRPr/>
            </a:pPr>
            <a:endParaRPr lang="zh-CN" altLang="en-US" sz="2800" dirty="0"/>
          </a:p>
          <a:p>
            <a:pPr>
              <a:defRPr/>
            </a:pPr>
            <a:endParaRPr lang="zh-CN" altLang="en-US" sz="2800" dirty="0"/>
          </a:p>
        </p:txBody>
      </p:sp>
    </p:spTree>
    <p:extLst>
      <p:ext uri="{BB962C8B-B14F-4D97-AF65-F5344CB8AC3E}">
        <p14:creationId xmlns:p14="http://schemas.microsoft.com/office/powerpoint/2010/main" val="3836268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3</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：线性时间选择</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2021/10/24</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25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9" name="Rectangle 3"/>
          <p:cNvSpPr txBox="1">
            <a:spLocks noChangeArrowheads="1"/>
          </p:cNvSpPr>
          <p:nvPr/>
        </p:nvSpPr>
        <p:spPr>
          <a:xfrm>
            <a:off x="336884" y="1064895"/>
            <a:ext cx="11531064" cy="5230027"/>
          </a:xfrm>
          <a:prstGeom prst="rect">
            <a:avLst/>
          </a:prstGeom>
        </p:spPr>
        <p:txBody>
          <a:bodyPr vert="horz" lIns="91440" tIns="45720" rIns="91440" bIns="45720" rtlCol="0">
            <a:normAutofit lnSpcReduction="10000"/>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25000"/>
              </a:lnSpc>
              <a:spcBef>
                <a:spcPts val="600"/>
              </a:spcBef>
              <a:buFont typeface="Wingdings" panose="05000000000000000000" pitchFamily="2" charset="2"/>
              <a:buChar char="l"/>
              <a:defRPr/>
            </a:pPr>
            <a:r>
              <a:rPr lang="zh-CN" altLang="en-US" sz="2400" dirty="0">
                <a:latin typeface="微软雅黑" panose="020B0503020204020204" pitchFamily="34" charset="-122"/>
                <a:ea typeface="微软雅黑" panose="020B0503020204020204" pitchFamily="34" charset="-122"/>
              </a:rPr>
              <a:t>采用线性时间选择算法，根据基站</a:t>
            </a:r>
            <a:r>
              <a:rPr lang="en-US" altLang="zh-CN" sz="2400" dirty="0">
                <a:latin typeface="微软雅黑" panose="020B0503020204020204" pitchFamily="34" charset="-122"/>
                <a:ea typeface="微软雅黑" panose="020B0503020204020204" pitchFamily="34" charset="-122"/>
              </a:rPr>
              <a:t>k-</a:t>
            </a:r>
            <a:r>
              <a:rPr lang="en-US" altLang="zh-CN" sz="2400" dirty="0" err="1">
                <a:latin typeface="微软雅黑" panose="020B0503020204020204" pitchFamily="34" charset="-122"/>
                <a:ea typeface="微软雅黑" panose="020B0503020204020204" pitchFamily="34" charset="-122"/>
              </a:rPr>
              <a:t>dist</a:t>
            </a:r>
            <a:r>
              <a:rPr lang="zh-CN" altLang="en-US" sz="2400" dirty="0">
                <a:latin typeface="微软雅黑" panose="020B0503020204020204" pitchFamily="34" charset="-122"/>
                <a:ea typeface="微软雅黑" panose="020B0503020204020204" pitchFamily="34" charset="-122"/>
              </a:rPr>
              <a:t>距离，挑选出</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k-</a:t>
            </a:r>
            <a:r>
              <a:rPr lang="en-US" altLang="zh-CN" sz="2400" dirty="0" err="1">
                <a:solidFill>
                  <a:schemeClr val="tx1">
                    <a:lumMod val="85000"/>
                    <a:lumOff val="15000"/>
                  </a:schemeClr>
                </a:solidFill>
                <a:latin typeface="微软雅黑" panose="020B0503020204020204" pitchFamily="34" charset="-122"/>
                <a:ea typeface="微软雅黑" panose="020B0503020204020204" pitchFamily="34" charset="-122"/>
              </a:rPr>
              <a:t>dist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值最小的基站</a:t>
            </a: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k-</a:t>
            </a:r>
            <a:r>
              <a:rPr lang="en-US" altLang="zh-CN" sz="2400" dirty="0" err="1">
                <a:solidFill>
                  <a:schemeClr val="tx1">
                    <a:lumMod val="85000"/>
                    <a:lumOff val="15000"/>
                  </a:schemeClr>
                </a:solidFill>
                <a:latin typeface="微软雅黑" panose="020B0503020204020204" pitchFamily="34" charset="-122"/>
                <a:ea typeface="微软雅黑" panose="020B0503020204020204" pitchFamily="34" charset="-122"/>
              </a:rPr>
              <a:t>dist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第</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5</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小的基站</a:t>
            </a: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k-</a:t>
            </a:r>
            <a:r>
              <a:rPr lang="en-US" altLang="zh-CN" sz="2400" dirty="0" err="1">
                <a:solidFill>
                  <a:schemeClr val="tx1">
                    <a:lumMod val="85000"/>
                    <a:lumOff val="15000"/>
                  </a:schemeClr>
                </a:solidFill>
                <a:latin typeface="微软雅黑" panose="020B0503020204020204" pitchFamily="34" charset="-122"/>
                <a:ea typeface="微软雅黑" panose="020B0503020204020204" pitchFamily="34" charset="-122"/>
              </a:rPr>
              <a:t>dist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值第</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50</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小的基站</a:t>
            </a: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k-</a:t>
            </a:r>
            <a:r>
              <a:rPr lang="en-US" altLang="zh-CN" sz="2400" dirty="0" err="1">
                <a:solidFill>
                  <a:schemeClr val="tx1">
                    <a:lumMod val="85000"/>
                    <a:lumOff val="15000"/>
                  </a:schemeClr>
                </a:solidFill>
                <a:latin typeface="微软雅黑" panose="020B0503020204020204" pitchFamily="34" charset="-122"/>
                <a:ea typeface="微软雅黑" panose="020B0503020204020204" pitchFamily="34" charset="-122"/>
              </a:rPr>
              <a:t>dist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值最大的基站</a:t>
            </a:r>
            <a:endParaRPr lang="en-US" altLang="zh-CN" sz="2400" dirty="0">
              <a:latin typeface="微软雅黑" panose="020B0503020204020204" pitchFamily="34" charset="-122"/>
              <a:ea typeface="微软雅黑" panose="020B0503020204020204" pitchFamily="34" charset="-122"/>
            </a:endParaRPr>
          </a:p>
          <a:p>
            <a:pPr marL="342900" indent="-342900" algn="l">
              <a:lnSpc>
                <a:spcPct val="125000"/>
              </a:lnSpc>
              <a:spcBef>
                <a:spcPts val="600"/>
              </a:spcBef>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要求</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在排序主程序中设置全局变量，记录选择划分过程的</a:t>
            </a:r>
            <a:r>
              <a:rPr lang="zh-CN" altLang="en-US" sz="2400" b="1" dirty="0">
                <a:solidFill>
                  <a:srgbClr val="FF0000"/>
                </a:solidFill>
                <a:latin typeface="微软雅黑" panose="020B0503020204020204" pitchFamily="34" charset="-122"/>
                <a:ea typeface="微软雅黑" panose="020B0503020204020204" pitchFamily="34" charset="-122"/>
              </a:rPr>
              <a:t>递归层次</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参照讲义</a:t>
            </a:r>
            <a:r>
              <a:rPr lang="en-US" altLang="zh-CN" sz="2400" dirty="0">
                <a:latin typeface="微软雅黑" panose="020B0503020204020204" pitchFamily="34" charset="-122"/>
                <a:ea typeface="微软雅黑" panose="020B0503020204020204" pitchFamily="34" charset="-122"/>
              </a:rPr>
              <a:t>PPT</a:t>
            </a:r>
            <a:r>
              <a:rPr lang="zh-CN" altLang="en-US" sz="2400" dirty="0">
                <a:latin typeface="微软雅黑" panose="020B0503020204020204" pitchFamily="34" charset="-122"/>
                <a:ea typeface="微软雅黑" panose="020B0503020204020204" pitchFamily="34" charset="-122"/>
              </a:rPr>
              <a:t>，将教科书上的“一分为二”的子问题划分方法，改进为“一分为三”</a:t>
            </a:r>
            <a:endParaRPr lang="en-US" altLang="zh-CN" sz="2400" dirty="0">
              <a:latin typeface="微软雅黑" panose="020B0503020204020204" pitchFamily="34" charset="-122"/>
              <a:ea typeface="微软雅黑" panose="020B0503020204020204" pitchFamily="34" charset="-122"/>
            </a:endParaRPr>
          </a:p>
          <a:p>
            <a:pPr lvl="1">
              <a:lnSpc>
                <a:spcPct val="125000"/>
              </a:lnSpc>
              <a:spcBef>
                <a:spcPts val="600"/>
              </a:spcBef>
              <a:buClr>
                <a:srgbClr val="FF0000"/>
              </a:buClr>
              <a:buSzPct val="80000"/>
            </a:pPr>
            <a:r>
              <a:rPr lang="zh-CN" altLang="en-US" sz="2400" dirty="0">
                <a:latin typeface="微软雅黑" panose="020B0503020204020204" pitchFamily="34" charset="-122"/>
                <a:ea typeface="微软雅黑" panose="020B0503020204020204" pitchFamily="34" charset="-122"/>
              </a:rPr>
              <a:t>，比较这</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种划分方式下，选择过程递归层次的差异</a:t>
            </a:r>
            <a:endParaRPr lang="en-US" altLang="zh-CN" sz="2400" dirty="0">
              <a:latin typeface="微软雅黑" panose="020B0503020204020204" pitchFamily="34" charset="-122"/>
              <a:ea typeface="微软雅黑" panose="020B0503020204020204" pitchFamily="34" charset="-122"/>
            </a:endParaRPr>
          </a:p>
          <a:p>
            <a:pPr>
              <a:buFont typeface="Wingdings" pitchFamily="2" charset="2"/>
              <a:buNone/>
              <a:defRPr/>
            </a:pPr>
            <a:endParaRPr lang="en-US" altLang="zh-CN" sz="2800" dirty="0"/>
          </a:p>
        </p:txBody>
      </p:sp>
    </p:spTree>
    <p:extLst>
      <p:ext uri="{BB962C8B-B14F-4D97-AF65-F5344CB8AC3E}">
        <p14:creationId xmlns:p14="http://schemas.microsoft.com/office/powerpoint/2010/main" val="2003873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4</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：最近平面点对</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2021/10/24</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26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2" name="矩形 1"/>
          <p:cNvSpPr/>
          <p:nvPr/>
        </p:nvSpPr>
        <p:spPr>
          <a:xfrm>
            <a:off x="356135" y="1145406"/>
            <a:ext cx="11482939" cy="4651402"/>
          </a:xfrm>
          <a:prstGeom prst="rect">
            <a:avLst/>
          </a:prstGeom>
        </p:spPr>
        <p:txBody>
          <a:bodyPr wrap="square">
            <a:spAutoFit/>
          </a:bodyPr>
          <a:lstStyle/>
          <a:p>
            <a:pPr marL="342900" indent="-342900">
              <a:lnSpc>
                <a:spcPct val="125000"/>
              </a:lnSpc>
              <a:spcBef>
                <a:spcPts val="600"/>
              </a:spcBef>
              <a:buFont typeface="Wingdings" panose="05000000000000000000" pitchFamily="2" charset="2"/>
              <a:buChar char="l"/>
              <a:defRP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采用平面最近点对算法，根据基站经纬度，挑选出</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距离非零、且最近的</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个基站</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距离非零、且</a:t>
            </a:r>
            <a:r>
              <a:rPr lang="zh-CN" altLang="en-US" sz="2400" dirty="0">
                <a:solidFill>
                  <a:srgbClr val="FF3300"/>
                </a:solidFill>
                <a:latin typeface="微软雅黑" panose="020B0503020204020204" pitchFamily="34" charset="-122"/>
                <a:ea typeface="微软雅黑" panose="020B0503020204020204" pitchFamily="34" charset="-122"/>
              </a:rPr>
              <a:t>次最近</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个基站</a:t>
            </a:r>
            <a:endParaRPr lang="en-US" altLang="zh-CN" sz="2400" dirty="0">
              <a:latin typeface="微软雅黑" panose="020B0503020204020204" pitchFamily="34" charset="-122"/>
              <a:ea typeface="微软雅黑" panose="020B0503020204020204" pitchFamily="34" charset="-122"/>
            </a:endParaRPr>
          </a:p>
          <a:p>
            <a:pPr>
              <a:defRPr/>
            </a:pPr>
            <a:endParaRPr lang="en-US" altLang="zh-CN" sz="2400" dirty="0">
              <a:latin typeface="微软雅黑" panose="020B0503020204020204" pitchFamily="34" charset="-122"/>
              <a:ea typeface="微软雅黑" panose="020B0503020204020204" pitchFamily="34" charset="-122"/>
            </a:endParaRPr>
          </a:p>
          <a:p>
            <a:pPr marL="342900" indent="-342900">
              <a:lnSpc>
                <a:spcPct val="125000"/>
              </a:lnSpc>
              <a:spcBef>
                <a:spcPts val="600"/>
              </a:spcBef>
              <a:buFont typeface="Wingdings" panose="05000000000000000000" pitchFamily="2" charset="2"/>
              <a:buChar char="l"/>
              <a:defRP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说明：某些不同频点基站可能位置相同，如</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38400</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频点、</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37950</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频点基站</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nSpc>
                <a:spcPct val="125000"/>
              </a:lnSpc>
              <a:spcBef>
                <a:spcPts val="600"/>
              </a:spcBef>
              <a:buFont typeface="Wingdings" panose="05000000000000000000" pitchFamily="2" charset="2"/>
              <a:buChar char="l"/>
              <a:defRPr/>
            </a:pP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nSpc>
                <a:spcPct val="125000"/>
              </a:lnSpc>
              <a:spcBef>
                <a:spcPts val="600"/>
              </a:spcBef>
              <a:buFont typeface="Wingdings" panose="05000000000000000000" pitchFamily="2" charset="2"/>
              <a:buChar char="l"/>
              <a:defRP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要求：返回</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defRPr/>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1)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最近</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次最近的</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个基站间距离</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defRPr/>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2)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最近</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次最近的</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个基站点对（用基站</a:t>
            </a:r>
            <a:r>
              <a:rPr lang="en-US" altLang="zh-CN" sz="2400" dirty="0" err="1">
                <a:solidFill>
                  <a:schemeClr val="tx1">
                    <a:lumMod val="85000"/>
                    <a:lumOff val="15000"/>
                  </a:schemeClr>
                </a:solidFill>
                <a:latin typeface="微软雅黑" panose="020B0503020204020204" pitchFamily="34" charset="-122"/>
                <a:ea typeface="微软雅黑" panose="020B0503020204020204" pitchFamily="34" charset="-122"/>
              </a:rPr>
              <a:t>ENodeBID</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表示）</a:t>
            </a:r>
          </a:p>
        </p:txBody>
      </p:sp>
    </p:spTree>
    <p:extLst>
      <p:ext uri="{BB962C8B-B14F-4D97-AF65-F5344CB8AC3E}">
        <p14:creationId xmlns:p14="http://schemas.microsoft.com/office/powerpoint/2010/main" val="2197497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42900" indent="-342900">
              <a:lnSpc>
                <a:spcPct val="125000"/>
              </a:lnSpc>
              <a:spcBef>
                <a:spcPts val="600"/>
              </a:spcBef>
              <a:buFont typeface="Wingdings" panose="05000000000000000000" pitchFamily="2" charset="2"/>
              <a:buChar char="l"/>
              <a:defRPr/>
            </a:pPr>
            <a:r>
              <a:rPr lang="zh-CN" altLang="zh-CN" sz="2400" dirty="0">
                <a:latin typeface="微软雅黑" panose="020B0503020204020204" pitchFamily="34" charset="-122"/>
                <a:ea typeface="微软雅黑" panose="020B0503020204020204" pitchFamily="34" charset="-122"/>
              </a:rPr>
              <a:t>评分参考标准如下（按照</a:t>
            </a:r>
            <a:r>
              <a:rPr lang="en-US" altLang="zh-CN" sz="2400" dirty="0">
                <a:latin typeface="微软雅黑" panose="020B0503020204020204" pitchFamily="34" charset="-122"/>
                <a:ea typeface="微软雅黑" panose="020B0503020204020204" pitchFamily="34" charset="-122"/>
              </a:rPr>
              <a:t>100</a:t>
            </a:r>
            <a:r>
              <a:rPr lang="zh-CN" altLang="zh-CN" sz="2400" dirty="0">
                <a:latin typeface="微软雅黑" panose="020B0503020204020204" pitchFamily="34" charset="-122"/>
                <a:ea typeface="微软雅黑" panose="020B0503020204020204" pitchFamily="34" charset="-122"/>
              </a:rPr>
              <a:t>分计算）</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zh-CN" sz="2400" dirty="0">
                <a:latin typeface="微软雅黑" panose="020B0503020204020204" pitchFamily="34" charset="-122"/>
                <a:ea typeface="微软雅黑" panose="020B0503020204020204" pitchFamily="34" charset="-122"/>
              </a:rPr>
              <a:t>针对上述典型问题，至少针对其中四个问题，编程实现四个算法，程序能够针对一种输入正常运行，给出正确结果，并提交代码及实验报告：</a:t>
            </a:r>
            <a:r>
              <a:rPr lang="en-US" altLang="zh-CN" sz="2400" dirty="0">
                <a:latin typeface="微软雅黑" panose="020B0503020204020204" pitchFamily="34" charset="-122"/>
                <a:ea typeface="微软雅黑" panose="020B0503020204020204" pitchFamily="34" charset="-122"/>
              </a:rPr>
              <a:t>60~70</a:t>
            </a:r>
            <a:r>
              <a:rPr lang="zh-CN" altLang="zh-CN" sz="2400" dirty="0">
                <a:latin typeface="微软雅黑" panose="020B0503020204020204" pitchFamily="34" charset="-122"/>
                <a:ea typeface="微软雅黑" panose="020B0503020204020204" pitchFamily="34" charset="-122"/>
              </a:rPr>
              <a:t>分。每缺少一个算法，扣</a:t>
            </a:r>
            <a:r>
              <a:rPr lang="en-US" altLang="zh-CN" sz="2400" dirty="0">
                <a:latin typeface="微软雅黑" panose="020B0503020204020204" pitchFamily="34" charset="-122"/>
                <a:ea typeface="微软雅黑" panose="020B0503020204020204" pitchFamily="34" charset="-122"/>
              </a:rPr>
              <a:t>15</a:t>
            </a:r>
            <a:r>
              <a:rPr lang="zh-CN" altLang="zh-CN" sz="2400" dirty="0">
                <a:latin typeface="微软雅黑" panose="020B0503020204020204" pitchFamily="34" charset="-122"/>
                <a:ea typeface="微软雅黑" panose="020B0503020204020204" pitchFamily="34" charset="-122"/>
              </a:rPr>
              <a:t>分；</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zh-CN" sz="2400" dirty="0">
                <a:latin typeface="微软雅黑" panose="020B0503020204020204" pitchFamily="34" charset="-122"/>
                <a:ea typeface="微软雅黑" panose="020B0503020204020204" pitchFamily="34" charset="-122"/>
              </a:rPr>
              <a:t>算法程序能够面对多种输入和边界条件（至少五种）稳定运行，输出正确结果，算法性能符合预期，并且按期提交代码及实验报告：</a:t>
            </a:r>
            <a:r>
              <a:rPr lang="en-US" altLang="zh-CN" sz="2400" dirty="0">
                <a:latin typeface="微软雅黑" panose="020B0503020204020204" pitchFamily="34" charset="-122"/>
                <a:ea typeface="微软雅黑" panose="020B0503020204020204" pitchFamily="34" charset="-122"/>
              </a:rPr>
              <a:t>71~90</a:t>
            </a:r>
            <a:r>
              <a:rPr lang="zh-CN" altLang="zh-CN" sz="2400" dirty="0">
                <a:latin typeface="微软雅黑" panose="020B0503020204020204" pitchFamily="34" charset="-122"/>
                <a:ea typeface="微软雅黑" panose="020B0503020204020204" pitchFamily="34" charset="-122"/>
              </a:rPr>
              <a:t>分；</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zh-CN" sz="2400" dirty="0">
                <a:latin typeface="微软雅黑" panose="020B0503020204020204" pitchFamily="34" charset="-122"/>
                <a:ea typeface="微软雅黑" panose="020B0503020204020204" pitchFamily="34" charset="-122"/>
              </a:rPr>
              <a:t>在满足</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的前提下，能够利用不同规模的输入数据，定量分析算法的时间和空间复杂性随问题规模的变化规律，拟合时间和空间复杂性曲线：</a:t>
            </a:r>
            <a:r>
              <a:rPr lang="en-US" altLang="zh-CN" sz="2400" dirty="0">
                <a:latin typeface="微软雅黑" panose="020B0503020204020204" pitchFamily="34" charset="-122"/>
                <a:ea typeface="微软雅黑" panose="020B0503020204020204" pitchFamily="34" charset="-122"/>
              </a:rPr>
              <a:t>91~95</a:t>
            </a:r>
            <a:r>
              <a:rPr lang="zh-CN" altLang="zh-CN" sz="2400" dirty="0">
                <a:latin typeface="微软雅黑" panose="020B0503020204020204" pitchFamily="34" charset="-122"/>
                <a:ea typeface="微软雅黑" panose="020B0503020204020204" pitchFamily="34" charset="-122"/>
              </a:rPr>
              <a:t>分，</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zh-CN" sz="2400" dirty="0">
                <a:latin typeface="微软雅黑" panose="020B0503020204020204" pitchFamily="34" charset="-122"/>
                <a:ea typeface="微软雅黑" panose="020B0503020204020204" pitchFamily="34" charset="-122"/>
              </a:rPr>
              <a:t>在满足</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zh-CN" sz="2400" dirty="0">
                <a:latin typeface="微软雅黑" panose="020B0503020204020204" pitchFamily="34" charset="-122"/>
                <a:ea typeface="微软雅黑" panose="020B0503020204020204" pitchFamily="34" charset="-122"/>
              </a:rPr>
              <a:t>的前提下，提出改进算法性能的思路及方法，并付诸实现：</a:t>
            </a:r>
            <a:r>
              <a:rPr lang="en-US" altLang="zh-CN" sz="2400" dirty="0">
                <a:latin typeface="微软雅黑" panose="020B0503020204020204" pitchFamily="34" charset="-122"/>
                <a:ea typeface="微软雅黑" panose="020B0503020204020204" pitchFamily="34" charset="-122"/>
              </a:rPr>
              <a:t>96-100</a:t>
            </a:r>
            <a:r>
              <a:rPr lang="zh-CN" altLang="zh-CN" sz="2400" dirty="0">
                <a:latin typeface="微软雅黑" panose="020B0503020204020204" pitchFamily="34" charset="-122"/>
                <a:ea typeface="微软雅黑" panose="020B0503020204020204" pitchFamily="34" charset="-122"/>
              </a:rPr>
              <a:t>分</a:t>
            </a:r>
            <a:endParaRPr lang="zh-CN" altLang="en-US"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评分标准</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2021/10/24</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27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120064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作业提交要求</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2021/10/24</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28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a:spLocks noGrp="1" noChangeArrowheads="1"/>
          </p:cNvSpPr>
          <p:nvPr>
            <p:ph idx="1"/>
          </p:nvPr>
        </p:nvSpPr>
        <p:spPr>
          <a:xfrm>
            <a:off x="319544" y="981559"/>
            <a:ext cx="11567656" cy="5876441"/>
          </a:xfrm>
        </p:spPr>
        <p:txBody>
          <a:bodyPr>
            <a:normAutofit fontScale="32500" lnSpcReduction="20000"/>
          </a:bodyPr>
          <a:lstStyle/>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分组：</a:t>
            </a:r>
            <a:r>
              <a:rPr lang="zh-CN" altLang="en-US" sz="6000" b="1" dirty="0">
                <a:solidFill>
                  <a:srgbClr val="FF0000"/>
                </a:solidFill>
                <a:latin typeface="微软雅黑" panose="020B0503020204020204" pitchFamily="34" charset="-122"/>
                <a:ea typeface="微软雅黑" panose="020B0503020204020204" pitchFamily="34" charset="-122"/>
              </a:rPr>
              <a:t>可以一人一组，也可以两人一组，</a:t>
            </a:r>
            <a:r>
              <a:rPr lang="zh-CN" altLang="en-US" sz="6000" b="1" dirty="0">
                <a:solidFill>
                  <a:srgbClr val="003399"/>
                </a:solidFill>
                <a:latin typeface="微软雅黑" panose="020B0503020204020204" pitchFamily="34" charset="-122"/>
                <a:ea typeface="微软雅黑" panose="020B0503020204020204" pitchFamily="34" charset="-122"/>
              </a:rPr>
              <a:t>需要注明每个人的贡献度（如</a:t>
            </a:r>
            <a:r>
              <a:rPr lang="en-US" altLang="zh-CN" sz="6000" b="1" dirty="0">
                <a:solidFill>
                  <a:srgbClr val="003399"/>
                </a:solidFill>
                <a:latin typeface="微软雅黑" panose="020B0503020204020204" pitchFamily="34" charset="-122"/>
                <a:ea typeface="微软雅黑" panose="020B0503020204020204" pitchFamily="34" charset="-122"/>
              </a:rPr>
              <a:t>40% + 60%</a:t>
            </a:r>
            <a:r>
              <a:rPr lang="zh-CN" altLang="en-US" sz="6000" b="1" dirty="0">
                <a:solidFill>
                  <a:srgbClr val="003399"/>
                </a:solidFill>
                <a:latin typeface="微软雅黑" panose="020B0503020204020204" pitchFamily="34" charset="-122"/>
                <a:ea typeface="微软雅黑" panose="020B0503020204020204" pitchFamily="34" charset="-122"/>
              </a:rPr>
              <a:t>）</a:t>
            </a:r>
            <a:endParaRPr lang="en-US" altLang="zh-CN" sz="6000" b="1" dirty="0">
              <a:solidFill>
                <a:srgbClr val="003399"/>
              </a:solidFill>
              <a:latin typeface="微软雅黑" panose="020B0503020204020204" pitchFamily="34" charset="-122"/>
              <a:ea typeface="微软雅黑" panose="020B0503020204020204" pitchFamily="34" charset="-122"/>
            </a:endParaRP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通过电子邮件提交电子版作业文档，</a:t>
            </a:r>
            <a:r>
              <a:rPr lang="en-US" altLang="zh-CN" sz="6000" dirty="0" err="1">
                <a:latin typeface="微软雅黑" panose="020B0503020204020204" pitchFamily="34" charset="-122"/>
                <a:ea typeface="微软雅黑" panose="020B0503020204020204" pitchFamily="34" charset="-122"/>
              </a:rPr>
              <a:t>pdf</a:t>
            </a:r>
            <a:r>
              <a:rPr lang="zh-CN" altLang="en-US" sz="6000" dirty="0">
                <a:latin typeface="微软雅黑" panose="020B0503020204020204" pitchFamily="34" charset="-122"/>
                <a:ea typeface="微软雅黑" panose="020B0503020204020204" pitchFamily="34" charset="-122"/>
              </a:rPr>
              <a:t>格式</a:t>
            </a:r>
            <a:endParaRPr lang="en-US" altLang="zh-CN" sz="6000" dirty="0">
              <a:latin typeface="微软雅黑" panose="020B0503020204020204" pitchFamily="34" charset="-122"/>
              <a:ea typeface="微软雅黑" panose="020B0503020204020204" pitchFamily="34" charset="-122"/>
            </a:endParaRP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邮件主题：算法设计与分析作业提交（第</a:t>
            </a:r>
            <a:r>
              <a:rPr lang="en-US" altLang="zh-CN" sz="6000" dirty="0">
                <a:latin typeface="微软雅黑" panose="020B0503020204020204" pitchFamily="34" charset="-122"/>
                <a:ea typeface="微软雅黑" panose="020B0503020204020204" pitchFamily="34" charset="-122"/>
              </a:rPr>
              <a:t>xx</a:t>
            </a:r>
            <a:r>
              <a:rPr lang="zh-CN" altLang="en-US" sz="6000" dirty="0">
                <a:latin typeface="微软雅黑" panose="020B0503020204020204" pitchFamily="34" charset="-122"/>
                <a:ea typeface="微软雅黑" panose="020B0503020204020204" pitchFamily="34" charset="-122"/>
              </a:rPr>
              <a:t>章）</a:t>
            </a:r>
            <a:r>
              <a:rPr lang="en-US" altLang="zh-CN" sz="6000" dirty="0">
                <a:latin typeface="微软雅黑" panose="020B0503020204020204" pitchFamily="34" charset="-122"/>
                <a:ea typeface="微软雅黑" panose="020B0503020204020204" pitchFamily="34" charset="-122"/>
              </a:rPr>
              <a:t>-</a:t>
            </a:r>
            <a:r>
              <a:rPr lang="zh-CN" altLang="en-US" sz="6000" dirty="0">
                <a:latin typeface="微软雅黑" panose="020B0503020204020204" pitchFamily="34" charset="-122"/>
                <a:ea typeface="微软雅黑" panose="020B0503020204020204" pitchFamily="34" charset="-122"/>
              </a:rPr>
              <a:t>班级</a:t>
            </a:r>
            <a:r>
              <a:rPr lang="en-US" altLang="zh-CN" sz="6000" dirty="0">
                <a:latin typeface="微软雅黑" panose="020B0503020204020204" pitchFamily="34" charset="-122"/>
                <a:ea typeface="微软雅黑" panose="020B0503020204020204" pitchFamily="34" charset="-122"/>
              </a:rPr>
              <a:t>-</a:t>
            </a:r>
            <a:r>
              <a:rPr lang="zh-CN" altLang="en-US" sz="6000" dirty="0">
                <a:latin typeface="微软雅黑" panose="020B0503020204020204" pitchFamily="34" charset="-122"/>
                <a:ea typeface="微软雅黑" panose="020B0503020204020204" pitchFamily="34" charset="-122"/>
              </a:rPr>
              <a:t>姓名</a:t>
            </a: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作业文档内容包括：</a:t>
            </a:r>
          </a:p>
          <a:p>
            <a:pPr marL="800100" lvl="1" indent="-342900" algn="l">
              <a:lnSpc>
                <a:spcPct val="145000"/>
              </a:lnSpc>
              <a:spcBef>
                <a:spcPts val="600"/>
              </a:spcBef>
              <a:buClr>
                <a:srgbClr val="FF0000"/>
              </a:buClr>
              <a:buSzPct val="80000"/>
              <a:buFont typeface="Wingdings" panose="05000000000000000000" pitchFamily="2" charset="2"/>
              <a:buChar char="n"/>
              <a:defRPr/>
            </a:pPr>
            <a:r>
              <a:rPr lang="zh-CN" altLang="en-US" sz="6000" dirty="0">
                <a:latin typeface="微软雅黑" panose="020B0503020204020204" pitchFamily="34" charset="-122"/>
                <a:ea typeface="微软雅黑" panose="020B0503020204020204" pitchFamily="34" charset="-122"/>
              </a:rPr>
              <a:t> 源程序代码，运行结果</a:t>
            </a:r>
            <a:r>
              <a:rPr lang="en-US" altLang="zh-CN" sz="6000" dirty="0">
                <a:latin typeface="微软雅黑" panose="020B0503020204020204" pitchFamily="34" charset="-122"/>
                <a:ea typeface="微软雅黑" panose="020B0503020204020204" pitchFamily="34" charset="-122"/>
              </a:rPr>
              <a:t>【</a:t>
            </a:r>
            <a:r>
              <a:rPr lang="zh-CN" altLang="en-US" sz="6000" dirty="0">
                <a:latin typeface="微软雅黑" panose="020B0503020204020204" pitchFamily="34" charset="-122"/>
                <a:ea typeface="微软雅黑" panose="020B0503020204020204" pitchFamily="34" charset="-122"/>
              </a:rPr>
              <a:t>结果分析，总结等</a:t>
            </a:r>
            <a:r>
              <a:rPr lang="en-US" altLang="zh-CN" sz="6000" dirty="0">
                <a:latin typeface="微软雅黑" panose="020B0503020204020204" pitchFamily="34" charset="-122"/>
                <a:ea typeface="微软雅黑" panose="020B0503020204020204" pitchFamily="34" charset="-122"/>
              </a:rPr>
              <a:t>】</a:t>
            </a:r>
            <a:endParaRPr lang="zh-CN" altLang="en-US" sz="6000" dirty="0">
              <a:latin typeface="微软雅黑" panose="020B0503020204020204" pitchFamily="34" charset="-122"/>
              <a:ea typeface="微软雅黑" panose="020B0503020204020204" pitchFamily="34" charset="-122"/>
            </a:endParaRP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文档名称：</a:t>
            </a:r>
          </a:p>
          <a:p>
            <a:pPr eaLnBrk="1" hangingPunct="1">
              <a:lnSpc>
                <a:spcPct val="90000"/>
              </a:lnSpc>
              <a:buFont typeface="Wingdings" pitchFamily="2" charset="2"/>
              <a:buNone/>
              <a:defRPr/>
            </a:pPr>
            <a:r>
              <a:rPr lang="zh-CN" altLang="en-US" sz="6000" dirty="0"/>
              <a:t>           班号</a:t>
            </a:r>
            <a:r>
              <a:rPr lang="en-US" altLang="zh-CN" sz="6000" dirty="0"/>
              <a:t>_</a:t>
            </a:r>
            <a:r>
              <a:rPr lang="zh-CN" altLang="en-US" sz="6000" dirty="0"/>
              <a:t>学号</a:t>
            </a:r>
            <a:r>
              <a:rPr lang="en-US" altLang="zh-CN" sz="6000" dirty="0"/>
              <a:t>_</a:t>
            </a:r>
            <a:r>
              <a:rPr lang="zh-CN" altLang="en-US" sz="6000" dirty="0"/>
              <a:t>姓名</a:t>
            </a:r>
            <a:r>
              <a:rPr lang="en-US" altLang="zh-CN" sz="6000" dirty="0"/>
              <a:t>_</a:t>
            </a:r>
            <a:r>
              <a:rPr lang="zh-CN" altLang="en-US" sz="6000" dirty="0"/>
              <a:t>算法设计与分析</a:t>
            </a:r>
            <a:r>
              <a:rPr lang="en-US" altLang="zh-CN" sz="6000" dirty="0"/>
              <a:t>_</a:t>
            </a:r>
            <a:r>
              <a:rPr lang="zh-CN" altLang="en-US" sz="6000" dirty="0"/>
              <a:t>第</a:t>
            </a:r>
            <a:r>
              <a:rPr lang="en-US" altLang="zh-CN" sz="6000" dirty="0"/>
              <a:t>xx</a:t>
            </a:r>
            <a:r>
              <a:rPr lang="zh-CN" altLang="en-US" sz="6000" dirty="0"/>
              <a:t>章，、</a:t>
            </a:r>
            <a:endParaRPr lang="en-US" altLang="zh-CN" sz="6000" dirty="0"/>
          </a:p>
          <a:p>
            <a:pPr eaLnBrk="1" hangingPunct="1">
              <a:lnSpc>
                <a:spcPct val="90000"/>
              </a:lnSpc>
              <a:buFont typeface="Wingdings" pitchFamily="2" charset="2"/>
              <a:buNone/>
              <a:defRPr/>
            </a:pPr>
            <a:r>
              <a:rPr lang="en-US" altLang="zh-CN" sz="6000" dirty="0"/>
              <a:t>           </a:t>
            </a:r>
            <a:r>
              <a:rPr lang="zh-CN" altLang="en-US" sz="6000" dirty="0"/>
              <a:t>采用统一的实验报告封面格式</a:t>
            </a: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各章课堂教学内容结束后，三周内提交</a:t>
            </a:r>
            <a:endParaRPr lang="en-US" altLang="zh-CN" sz="6000" dirty="0">
              <a:latin typeface="微软雅黑" panose="020B0503020204020204" pitchFamily="34" charset="-122"/>
              <a:ea typeface="微软雅黑" panose="020B0503020204020204" pitchFamily="34" charset="-122"/>
            </a:endParaRPr>
          </a:p>
          <a:p>
            <a:pPr marL="800100" lvl="1" indent="-342900" algn="l">
              <a:lnSpc>
                <a:spcPct val="145000"/>
              </a:lnSpc>
              <a:spcBef>
                <a:spcPts val="600"/>
              </a:spcBef>
              <a:buClr>
                <a:srgbClr val="FF0000"/>
              </a:buClr>
              <a:buSzPct val="80000"/>
              <a:buFont typeface="Wingdings" panose="05000000000000000000" pitchFamily="2" charset="2"/>
              <a:buChar char="n"/>
              <a:defRPr/>
            </a:pPr>
            <a:r>
              <a:rPr lang="en-US" altLang="zh-CN" sz="6000" dirty="0">
                <a:solidFill>
                  <a:srgbClr val="FF0000"/>
                </a:solidFill>
                <a:latin typeface="微软雅黑" panose="020B0503020204020204" pitchFamily="34" charset="-122"/>
                <a:ea typeface="微软雅黑" panose="020B0503020204020204" pitchFamily="34" charset="-122"/>
              </a:rPr>
              <a:t> </a:t>
            </a:r>
            <a:r>
              <a:rPr lang="zh-CN" altLang="en-US" sz="6000" dirty="0">
                <a:solidFill>
                  <a:srgbClr val="FF0000"/>
                </a:solidFill>
                <a:latin typeface="微软雅黑" panose="020B0503020204020204" pitchFamily="34" charset="-122"/>
                <a:ea typeface="微软雅黑" panose="020B0503020204020204" pitchFamily="34" charset="-122"/>
              </a:rPr>
              <a:t>不要拖到期末各章作业一起提交，延时提交，扣分！</a:t>
            </a:r>
            <a:endParaRPr lang="en-US" altLang="zh-CN" sz="6000" dirty="0">
              <a:solidFill>
                <a:srgbClr val="FF0000"/>
              </a:solidFill>
              <a:latin typeface="微软雅黑" panose="020B0503020204020204" pitchFamily="34" charset="-122"/>
              <a:ea typeface="微软雅黑" panose="020B0503020204020204" pitchFamily="34" charset="-122"/>
            </a:endParaRP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邮件地址：</a:t>
            </a:r>
            <a:r>
              <a:rPr lang="en-US" altLang="zh-CN" sz="6000" dirty="0"/>
              <a:t> </a:t>
            </a:r>
            <a:r>
              <a:rPr lang="zh-CN" altLang="en-US" sz="6000" dirty="0"/>
              <a:t>研究生</a:t>
            </a:r>
            <a:r>
              <a:rPr lang="zh-CN" altLang="en-US" sz="6000" dirty="0">
                <a:latin typeface="微软雅黑" panose="020B0503020204020204" pitchFamily="34" charset="-122"/>
                <a:ea typeface="微软雅黑" panose="020B0503020204020204" pitchFamily="34" charset="-122"/>
              </a:rPr>
              <a:t>助教</a:t>
            </a:r>
            <a:r>
              <a:rPr lang="en-US" altLang="zh-CN" sz="6000" dirty="0">
                <a:latin typeface="微软雅黑" panose="020B0503020204020204" pitchFamily="34" charset="-122"/>
                <a:ea typeface="微软雅黑" panose="020B0503020204020204" pitchFamily="34" charset="-122"/>
              </a:rPr>
              <a:t>: </a:t>
            </a:r>
            <a:r>
              <a:rPr lang="zh-CN" altLang="en-US" sz="6000" dirty="0">
                <a:latin typeface="微软雅黑" panose="020B0503020204020204" pitchFamily="34" charset="-122"/>
                <a:ea typeface="微软雅黑" panose="020B0503020204020204" pitchFamily="34" charset="-122"/>
              </a:rPr>
              <a:t>赵遵涵 </a:t>
            </a:r>
            <a:r>
              <a:rPr lang="en-US" altLang="zh-CN" sz="6000" dirty="0">
                <a:latin typeface="微软雅黑" panose="020B0503020204020204" pitchFamily="34" charset="-122"/>
                <a:ea typeface="微软雅黑" panose="020B0503020204020204" pitchFamily="34" charset="-122"/>
              </a:rPr>
              <a:t>zhaozunhan@bupt.edu.cn      </a:t>
            </a:r>
          </a:p>
          <a:p>
            <a:pPr algn="l">
              <a:lnSpc>
                <a:spcPct val="145000"/>
              </a:lnSpc>
              <a:spcBef>
                <a:spcPts val="600"/>
              </a:spcBef>
              <a:defRPr/>
            </a:pPr>
            <a:r>
              <a:rPr lang="en-US" altLang="zh-CN" sz="6000" dirty="0">
                <a:latin typeface="微软雅黑" panose="020B0503020204020204" pitchFamily="34" charset="-122"/>
                <a:ea typeface="微软雅黑" panose="020B0503020204020204" pitchFamily="34" charset="-122"/>
              </a:rPr>
              <a:t>    </a:t>
            </a:r>
            <a:r>
              <a:rPr lang="zh-CN" altLang="en-US" sz="6000" dirty="0">
                <a:latin typeface="微软雅黑" panose="020B0503020204020204" pitchFamily="34" charset="-122"/>
                <a:ea typeface="微软雅黑" panose="020B0503020204020204" pitchFamily="34" charset="-122"/>
              </a:rPr>
              <a:t>任课教师：</a:t>
            </a:r>
            <a:r>
              <a:rPr lang="en-US" altLang="zh-CN" sz="6000" dirty="0">
                <a:latin typeface="微软雅黑" panose="020B0503020204020204" pitchFamily="34" charset="-122"/>
                <a:ea typeface="微软雅黑" panose="020B0503020204020204" pitchFamily="34" charset="-122"/>
              </a:rPr>
              <a:t>yewen@bupt.edu.cn</a:t>
            </a:r>
          </a:p>
          <a:p>
            <a:pPr marL="0" indent="0" eaLnBrk="1" hangingPunct="1">
              <a:lnSpc>
                <a:spcPct val="90000"/>
              </a:lnSpc>
              <a:buFont typeface="Wingdings" pitchFamily="2" charset="2"/>
              <a:buNone/>
              <a:defRPr/>
            </a:pPr>
            <a:r>
              <a:rPr lang="en-US" altLang="zh-CN" sz="2800" b="1" dirty="0"/>
              <a:t>             </a:t>
            </a:r>
            <a:endParaRPr lang="en-US" altLang="zh-CN" sz="2800" dirty="0"/>
          </a:p>
        </p:txBody>
      </p:sp>
    </p:spTree>
    <p:extLst>
      <p:ext uri="{BB962C8B-B14F-4D97-AF65-F5344CB8AC3E}">
        <p14:creationId xmlns:p14="http://schemas.microsoft.com/office/powerpoint/2010/main" val="800384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实验数据</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1</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：编程生成多种长度、具有不同乱序程度的的正整数序列</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2021/10/24</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3</a:t>
            </a:fld>
            <a:endParaRPr kumimoji="1" lang="zh-CN" altLang="en-US" dirty="0"/>
          </a:p>
        </p:txBody>
      </p:sp>
      <p:sp>
        <p:nvSpPr>
          <p:cNvPr id="2" name="灯片编号占位符 1"/>
          <p:cNvSpPr>
            <a:spLocks noGrp="1"/>
          </p:cNvSpPr>
          <p:nvPr>
            <p:ph type="sldNum" sz="quarter" idx="12"/>
          </p:nvPr>
        </p:nvSpPr>
        <p:spPr/>
        <p:txBody>
          <a:bodyPr/>
          <a:lstStyle/>
          <a:p>
            <a:endParaRPr lang="zh-CN" altLang="en-US"/>
          </a:p>
        </p:txBody>
      </p:sp>
      <p:graphicFrame>
        <p:nvGraphicFramePr>
          <p:cNvPr id="7" name="Group 2"/>
          <p:cNvGraphicFramePr>
            <a:graphicFrameLocks noGrp="1"/>
          </p:cNvGraphicFramePr>
          <p:nvPr>
            <p:extLst>
              <p:ext uri="{D42A27DB-BD31-4B8C-83A1-F6EECF244321}">
                <p14:modId xmlns:p14="http://schemas.microsoft.com/office/powerpoint/2010/main" val="3248483289"/>
              </p:ext>
            </p:extLst>
          </p:nvPr>
        </p:nvGraphicFramePr>
        <p:xfrm>
          <a:off x="1500433" y="1387180"/>
          <a:ext cx="2057400" cy="517530"/>
        </p:xfrm>
        <a:graphic>
          <a:graphicData uri="http://schemas.openxmlformats.org/drawingml/2006/table">
            <a:tbl>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7</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4</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Group 249"/>
          <p:cNvGraphicFramePr>
            <a:graphicFrameLocks noGrp="1"/>
          </p:cNvGraphicFramePr>
          <p:nvPr>
            <p:extLst>
              <p:ext uri="{D42A27DB-BD31-4B8C-83A1-F6EECF244321}">
                <p14:modId xmlns:p14="http://schemas.microsoft.com/office/powerpoint/2010/main" val="3000294977"/>
              </p:ext>
            </p:extLst>
          </p:nvPr>
        </p:nvGraphicFramePr>
        <p:xfrm>
          <a:off x="6524870" y="1387180"/>
          <a:ext cx="4114800" cy="517530"/>
        </p:xfrm>
        <a:graphic>
          <a:graphicData uri="http://schemas.openxmlformats.org/drawingml/2006/table">
            <a:tbl>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gridCol w="514350">
                  <a:extLst>
                    <a:ext uri="{9D8B030D-6E8A-4147-A177-3AD203B41FA5}">
                      <a16:colId xmlns:a16="http://schemas.microsoft.com/office/drawing/2014/main" val="20004"/>
                    </a:ext>
                  </a:extLst>
                </a:gridCol>
                <a:gridCol w="514350">
                  <a:extLst>
                    <a:ext uri="{9D8B030D-6E8A-4147-A177-3AD203B41FA5}">
                      <a16:colId xmlns:a16="http://schemas.microsoft.com/office/drawing/2014/main" val="20005"/>
                    </a:ext>
                  </a:extLst>
                </a:gridCol>
                <a:gridCol w="514350">
                  <a:extLst>
                    <a:ext uri="{9D8B030D-6E8A-4147-A177-3AD203B41FA5}">
                      <a16:colId xmlns:a16="http://schemas.microsoft.com/office/drawing/2014/main" val="20006"/>
                    </a:ext>
                  </a:extLst>
                </a:gridCol>
                <a:gridCol w="514350">
                  <a:extLst>
                    <a:ext uri="{9D8B030D-6E8A-4147-A177-3AD203B41FA5}">
                      <a16:colId xmlns:a16="http://schemas.microsoft.com/office/drawing/2014/main" val="20007"/>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1</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9</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graphicFrame>
        <p:nvGraphicFramePr>
          <p:cNvPr id="10" name="Group 36"/>
          <p:cNvGraphicFramePr>
            <a:graphicFrameLocks noGrp="1"/>
          </p:cNvGraphicFramePr>
          <p:nvPr>
            <p:extLst>
              <p:ext uri="{D42A27DB-BD31-4B8C-83A1-F6EECF244321}">
                <p14:modId xmlns:p14="http://schemas.microsoft.com/office/powerpoint/2010/main" val="745532250"/>
              </p:ext>
            </p:extLst>
          </p:nvPr>
        </p:nvGraphicFramePr>
        <p:xfrm>
          <a:off x="3557833" y="1387180"/>
          <a:ext cx="2057400" cy="517530"/>
        </p:xfrm>
        <a:graphic>
          <a:graphicData uri="http://schemas.openxmlformats.org/drawingml/2006/table">
            <a:tbl>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3</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8</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6</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1</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 name="右箭头 8"/>
          <p:cNvSpPr>
            <a:spLocks noChangeArrowheads="1"/>
          </p:cNvSpPr>
          <p:nvPr/>
        </p:nvSpPr>
        <p:spPr bwMode="auto">
          <a:xfrm>
            <a:off x="5646983" y="1603080"/>
            <a:ext cx="863600" cy="144462"/>
          </a:xfrm>
          <a:prstGeom prst="rightArrow">
            <a:avLst>
              <a:gd name="adj1" fmla="val 50000"/>
              <a:gd name="adj2" fmla="val 4981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a:p>
        </p:txBody>
      </p:sp>
      <p:sp>
        <p:nvSpPr>
          <p:cNvPr id="12" name="TextBox 10"/>
          <p:cNvSpPr txBox="1">
            <a:spLocks noChangeArrowheads="1"/>
          </p:cNvSpPr>
          <p:nvPr/>
        </p:nvSpPr>
        <p:spPr bwMode="auto">
          <a:xfrm>
            <a:off x="5646982" y="4722517"/>
            <a:ext cx="5725287" cy="40011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a:t>排列在</a:t>
            </a:r>
            <a:r>
              <a:rPr lang="en-US" altLang="zh-CN" sz="2000"/>
              <a:t>x(i)</a:t>
            </a:r>
            <a:r>
              <a:rPr lang="zh-CN" altLang="en-US" sz="2000"/>
              <a:t>后面、且比</a:t>
            </a:r>
            <a:r>
              <a:rPr lang="en-US" altLang="zh-CN" sz="2000"/>
              <a:t>x(i)</a:t>
            </a:r>
            <a:r>
              <a:rPr lang="zh-CN" altLang="en-US" sz="2000"/>
              <a:t>小的</a:t>
            </a:r>
            <a:r>
              <a:rPr lang="en-US" altLang="zh-CN" sz="2000"/>
              <a:t>x(j)</a:t>
            </a:r>
            <a:r>
              <a:rPr lang="zh-CN" altLang="en-US" sz="2000"/>
              <a:t>的数目</a:t>
            </a:r>
          </a:p>
        </p:txBody>
      </p:sp>
      <p:sp>
        <p:nvSpPr>
          <p:cNvPr id="13" name="TextBox 11"/>
          <p:cNvSpPr txBox="1">
            <a:spLocks noChangeArrowheads="1"/>
          </p:cNvSpPr>
          <p:nvPr/>
        </p:nvSpPr>
        <p:spPr bwMode="auto">
          <a:xfrm>
            <a:off x="2516433" y="955380"/>
            <a:ext cx="1338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a:t>SEQ1(8, 9)</a:t>
            </a:r>
            <a:endParaRPr lang="zh-CN" altLang="en-US"/>
          </a:p>
        </p:txBody>
      </p:sp>
      <p:sp>
        <p:nvSpPr>
          <p:cNvPr id="14" name="TextBox 12"/>
          <p:cNvSpPr txBox="1">
            <a:spLocks noChangeArrowheads="1"/>
          </p:cNvSpPr>
          <p:nvPr/>
        </p:nvSpPr>
        <p:spPr bwMode="auto">
          <a:xfrm>
            <a:off x="8082208" y="1026817"/>
            <a:ext cx="1338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a:t>SEQ2(8, 9)</a:t>
            </a:r>
            <a:endParaRPr lang="zh-CN" altLang="en-US"/>
          </a:p>
        </p:txBody>
      </p:sp>
      <p:sp>
        <p:nvSpPr>
          <p:cNvPr id="15" name="TextBox 13"/>
          <p:cNvSpPr txBox="1">
            <a:spLocks noChangeArrowheads="1"/>
          </p:cNvSpPr>
          <p:nvPr/>
        </p:nvSpPr>
        <p:spPr bwMode="auto">
          <a:xfrm>
            <a:off x="2179883" y="4859042"/>
            <a:ext cx="46085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a:t>                                                                     </a:t>
            </a:r>
            <a:endParaRPr lang="zh-CN" altLang="en-US"/>
          </a:p>
        </p:txBody>
      </p:sp>
      <p:cxnSp>
        <p:nvCxnSpPr>
          <p:cNvPr id="16" name="直接连接符 14"/>
          <p:cNvCxnSpPr>
            <a:cxnSpLocks noChangeShapeType="1"/>
          </p:cNvCxnSpPr>
          <p:nvPr/>
        </p:nvCxnSpPr>
        <p:spPr bwMode="auto">
          <a:xfrm flipV="1">
            <a:off x="4550020" y="5625805"/>
            <a:ext cx="5910263" cy="15875"/>
          </a:xfrm>
          <a:prstGeom prst="line">
            <a:avLst/>
          </a:prstGeom>
          <a:noFill/>
          <a:ln w="57150" algn="ctr">
            <a:solidFill>
              <a:srgbClr val="92D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5"/>
          <p:cNvSpPr txBox="1">
            <a:spLocks noChangeArrowheads="1"/>
          </p:cNvSpPr>
          <p:nvPr/>
        </p:nvSpPr>
        <p:spPr bwMode="auto">
          <a:xfrm>
            <a:off x="1487732" y="6017917"/>
            <a:ext cx="91360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2400" dirty="0"/>
              <a:t>E.g.  DD(SEQ1(8, 9))= 5 + 1 + 5 +  2 + 1 + 2 +1 = 17</a:t>
            </a:r>
          </a:p>
          <a:p>
            <a:pPr eaLnBrk="1" hangingPunct="1"/>
            <a:r>
              <a:rPr lang="en-US" altLang="zh-CN" sz="2400" dirty="0"/>
              <a:t>        DD(SEQ2(8, 9))=  0               </a:t>
            </a:r>
            <a:endParaRPr lang="zh-CN" altLang="en-US" sz="2400" dirty="0"/>
          </a:p>
        </p:txBody>
      </p:sp>
      <mc:AlternateContent xmlns:mc="http://schemas.openxmlformats.org/markup-compatibility/2006">
        <mc:Choice xmlns:a14="http://schemas.microsoft.com/office/drawing/2010/main" Requires="a14">
          <p:sp>
            <p:nvSpPr>
              <p:cNvPr id="18" name="TextBox 17"/>
              <p:cNvSpPr txBox="1"/>
              <p:nvPr/>
            </p:nvSpPr>
            <p:spPr>
              <a:xfrm>
                <a:off x="1117050" y="1871392"/>
                <a:ext cx="9059863" cy="3438634"/>
              </a:xfrm>
              <a:prstGeom prst="rect">
                <a:avLst/>
              </a:prstGeom>
              <a:noFill/>
            </p:spPr>
            <p:txBody>
              <a:bodyPr wrap="square" rtlCol="0">
                <a:spAutoFit/>
              </a:bodyPr>
              <a:lstStyle/>
              <a:p>
                <a:r>
                  <a:rPr lang="zh-CN" altLang="en-US" sz="2400" dirty="0"/>
                  <a:t>  给定长度为</a:t>
                </a:r>
                <a:r>
                  <a:rPr lang="en-US" altLang="zh-CN" sz="2400" dirty="0"/>
                  <a:t>n</a:t>
                </a:r>
                <a:r>
                  <a:rPr lang="zh-CN" altLang="en-US" sz="2400" dirty="0"/>
                  <a:t>、需要排序（从小到大）的序列</a:t>
                </a:r>
                <a:endParaRPr lang="en-US" altLang="zh-CN" sz="2400" dirty="0"/>
              </a:p>
              <a:p>
                <a:r>
                  <a:rPr lang="en-US" altLang="zh-CN" sz="2400" dirty="0"/>
                  <a:t>          </a:t>
                </a:r>
              </a:p>
              <a:p>
                <a:r>
                  <a:rPr lang="en-US" altLang="zh-CN" sz="2400" dirty="0"/>
                  <a:t>          SEQ(n, N)={x(i),  0</a:t>
                </a:r>
                <a14:m>
                  <m:oMath xmlns:m="http://schemas.openxmlformats.org/officeDocument/2006/math">
                    <m:r>
                      <a:rPr lang="en-US" altLang="zh-CN" sz="2400" i="1" smtClean="0">
                        <a:latin typeface="Cambria Math"/>
                        <a:ea typeface="Cambria Math"/>
                      </a:rPr>
                      <m:t>≤</m:t>
                    </m:r>
                  </m:oMath>
                </a14:m>
                <a:r>
                  <a:rPr lang="en-US" altLang="zh-CN" sz="2400" dirty="0"/>
                  <a:t>i</a:t>
                </a:r>
                <a:r>
                  <a:rPr lang="en-US" altLang="zh-CN" sz="2400" dirty="0">
                    <a:ea typeface="Cambria Math"/>
                  </a:rPr>
                  <a:t> </a:t>
                </a:r>
                <a14:m>
                  <m:oMath xmlns:m="http://schemas.openxmlformats.org/officeDocument/2006/math">
                    <m:r>
                      <a:rPr lang="en-US" altLang="zh-CN" sz="2400" i="1">
                        <a:latin typeface="Cambria Math"/>
                        <a:ea typeface="Cambria Math"/>
                      </a:rPr>
                      <m:t>≤</m:t>
                    </m:r>
                  </m:oMath>
                </a14:m>
                <a:r>
                  <a:rPr lang="en-US" altLang="zh-CN" sz="2400" dirty="0"/>
                  <a:t> n-1} = {x(0), x(1), …, x(n-1)}</a:t>
                </a:r>
              </a:p>
              <a:p>
                <a:r>
                  <a:rPr lang="en-US" altLang="zh-CN" sz="2400" dirty="0"/>
                  <a:t>          max x(i) </a:t>
                </a:r>
                <a14:m>
                  <m:oMath xmlns:m="http://schemas.openxmlformats.org/officeDocument/2006/math">
                    <m:r>
                      <a:rPr lang="en-US" altLang="zh-CN" sz="2400" i="1">
                        <a:latin typeface="Cambria Math"/>
                        <a:ea typeface="Cambria Math"/>
                      </a:rPr>
                      <m:t>≤</m:t>
                    </m:r>
                  </m:oMath>
                </a14:m>
                <a:r>
                  <a:rPr lang="en-US" altLang="zh-CN" sz="2400" dirty="0"/>
                  <a:t> N , for 0</a:t>
                </a:r>
                <a14:m>
                  <m:oMath xmlns:m="http://schemas.openxmlformats.org/officeDocument/2006/math">
                    <m:r>
                      <a:rPr lang="en-US" altLang="zh-CN" sz="2400" i="1">
                        <a:latin typeface="Cambria Math"/>
                        <a:ea typeface="Cambria Math"/>
                      </a:rPr>
                      <m:t>≤</m:t>
                    </m:r>
                  </m:oMath>
                </a14:m>
                <a:r>
                  <a:rPr lang="en-US" altLang="zh-CN" sz="2400" dirty="0"/>
                  <a:t>i</a:t>
                </a:r>
                <a:r>
                  <a:rPr lang="en-US" altLang="zh-CN" sz="2400" dirty="0">
                    <a:ea typeface="Cambria Math"/>
                  </a:rPr>
                  <a:t> </a:t>
                </a:r>
                <a14:m>
                  <m:oMath xmlns:m="http://schemas.openxmlformats.org/officeDocument/2006/math">
                    <m:r>
                      <a:rPr lang="en-US" altLang="zh-CN" sz="2400" i="1">
                        <a:latin typeface="Cambria Math"/>
                        <a:ea typeface="Cambria Math"/>
                      </a:rPr>
                      <m:t>≤</m:t>
                    </m:r>
                  </m:oMath>
                </a14:m>
                <a:r>
                  <a:rPr lang="en-US" altLang="zh-CN" sz="2400" dirty="0"/>
                  <a:t>n-1</a:t>
                </a:r>
              </a:p>
              <a:p>
                <a:endParaRPr lang="en-US" altLang="zh-CN" sz="2400" dirty="0"/>
              </a:p>
              <a:p>
                <a:r>
                  <a:rPr lang="zh-CN" altLang="en-US" sz="2400" dirty="0"/>
                  <a:t>，定义</a:t>
                </a:r>
                <a:r>
                  <a:rPr lang="en-US" altLang="zh-CN" sz="2400" dirty="0"/>
                  <a:t>SEQ(n)</a:t>
                </a:r>
                <a:r>
                  <a:rPr lang="zh-CN" altLang="en-US" sz="2400" dirty="0"/>
                  <a:t>的 </a:t>
                </a:r>
                <a:r>
                  <a:rPr lang="en-US" altLang="zh-CN" sz="2400" dirty="0"/>
                  <a:t>Degree of Disorder </a:t>
                </a:r>
              </a:p>
              <a:p>
                <a:r>
                  <a:rPr lang="en-US" altLang="zh-CN" sz="2400" dirty="0"/>
                  <a:t>     </a:t>
                </a:r>
              </a:p>
              <a:p>
                <a:r>
                  <a:rPr lang="en-US" altLang="zh-CN" sz="2400" dirty="0"/>
                  <a:t>     DD(SEQ(n))= </a:t>
                </a:r>
                <a14:m>
                  <m:oMath xmlns:m="http://schemas.openxmlformats.org/officeDocument/2006/math">
                    <m:nary>
                      <m:naryPr>
                        <m:chr m:val="∑"/>
                        <m:limLoc m:val="subSup"/>
                        <m:ctrlPr>
                          <a:rPr lang="en-US" altLang="zh-CN" sz="2400" i="1" smtClean="0">
                            <a:latin typeface="Cambria Math" panose="02040503050406030204" pitchFamily="18" charset="0"/>
                          </a:rPr>
                        </m:ctrlPr>
                      </m:naryPr>
                      <m:sub>
                        <m:r>
                          <m:rPr>
                            <m:brk m:alnAt="25"/>
                          </m:rPr>
                          <a:rPr lang="en-US" altLang="zh-CN" sz="2400" b="0" i="1" smtClean="0">
                            <a:latin typeface="Cambria Math"/>
                          </a:rPr>
                          <m:t>𝑖</m:t>
                        </m:r>
                        <m:r>
                          <a:rPr lang="en-US" altLang="zh-CN" sz="2400" b="0" i="1" smtClean="0">
                            <a:latin typeface="Cambria Math"/>
                          </a:rPr>
                          <m:t>=0</m:t>
                        </m:r>
                      </m:sub>
                      <m:sup>
                        <m:r>
                          <a:rPr lang="en-US" altLang="zh-CN" sz="2400" b="0" i="1" smtClean="0">
                            <a:latin typeface="Cambria Math"/>
                          </a:rPr>
                          <m:t>𝑛</m:t>
                        </m:r>
                        <m:r>
                          <a:rPr lang="en-US" altLang="zh-CN" sz="2400" b="0" i="1" smtClean="0">
                            <a:latin typeface="Cambria Math"/>
                          </a:rPr>
                          <m:t>−2</m:t>
                        </m:r>
                      </m:sup>
                      <m:e>
                        <m:d>
                          <m:dPr>
                            <m:begChr m:val="{"/>
                            <m:ctrlPr>
                              <a:rPr lang="en-US" altLang="zh-CN" sz="2400" b="0" i="1" smtClean="0">
                                <a:latin typeface="Cambria Math" panose="02040503050406030204" pitchFamily="18" charset="0"/>
                              </a:rPr>
                            </m:ctrlPr>
                          </m:dPr>
                          <m:e>
                            <m:r>
                              <a:rPr lang="en-US" altLang="zh-CN" sz="2400" b="0" i="1" smtClean="0">
                                <a:latin typeface="Cambria Math"/>
                              </a:rPr>
                              <m:t>𝑆𝐸𝑄</m:t>
                            </m:r>
                            <m:d>
                              <m:dPr>
                                <m:ctrlPr>
                                  <a:rPr lang="en-US" altLang="zh-CN" sz="2400" b="0" i="1" smtClean="0">
                                    <a:latin typeface="Cambria Math" panose="02040503050406030204" pitchFamily="18" charset="0"/>
                                  </a:rPr>
                                </m:ctrlPr>
                              </m:dPr>
                              <m:e>
                                <m:r>
                                  <a:rPr lang="en-US" altLang="zh-CN" sz="2400" b="0" i="1" smtClean="0">
                                    <a:latin typeface="Cambria Math"/>
                                  </a:rPr>
                                  <m:t>𝑛</m:t>
                                </m:r>
                              </m:e>
                            </m:d>
                            <m:r>
                              <a:rPr lang="zh-CN" altLang="en-US" sz="2400" b="0" i="1" smtClean="0">
                                <a:latin typeface="Cambria Math"/>
                              </a:rPr>
                              <m:t>中</m:t>
                            </m:r>
                            <m:r>
                              <a:rPr lang="en-US" altLang="zh-CN" sz="2400" b="0" i="1" smtClean="0">
                                <a:latin typeface="Cambria Math"/>
                              </a:rPr>
                              <m:t>,</m:t>
                            </m:r>
                            <m:r>
                              <a:rPr lang="zh-CN" altLang="en-US" sz="2400" i="1">
                                <a:latin typeface="Cambria Math"/>
                              </a:rPr>
                              <m:t>满足</m:t>
                            </m:r>
                            <m:r>
                              <a:rPr lang="en-US" altLang="zh-CN" sz="2400" b="0" i="1" smtClean="0">
                                <a:latin typeface="Cambria Math"/>
                              </a:rPr>
                              <m:t> (1</m:t>
                            </m:r>
                          </m:e>
                        </m:d>
                        <m:r>
                          <a:rPr lang="en-US" altLang="zh-CN" sz="2400" b="0" i="1" smtClean="0">
                            <a:latin typeface="Cambria Math"/>
                          </a:rPr>
                          <m:t>𝑖</m:t>
                        </m:r>
                        <m:r>
                          <a:rPr lang="en-US" altLang="zh-CN" sz="2400" i="1">
                            <a:latin typeface="Cambria Math"/>
                          </a:rPr>
                          <m:t>&lt;</m:t>
                        </m:r>
                        <m:r>
                          <a:rPr lang="en-US" altLang="zh-CN" sz="2400" b="0" i="1" smtClean="0">
                            <a:latin typeface="Cambria Math"/>
                          </a:rPr>
                          <m:t>𝑗</m:t>
                        </m:r>
                        <m:r>
                          <a:rPr lang="en-US" altLang="zh-CN" sz="2400" i="1">
                            <a:latin typeface="Cambria Math"/>
                            <a:ea typeface="Cambria Math"/>
                          </a:rPr>
                          <m:t>≤</m:t>
                        </m:r>
                        <m:r>
                          <m:rPr>
                            <m:nor/>
                          </m:rPr>
                          <a:rPr lang="en-US" altLang="zh-CN" sz="2400" dirty="0"/>
                          <m:t>n</m:t>
                        </m:r>
                        <m:r>
                          <m:rPr>
                            <m:nor/>
                          </m:rPr>
                          <a:rPr lang="en-US" altLang="zh-CN" sz="2400" dirty="0"/>
                          <m:t>−1</m:t>
                        </m:r>
                        <m:r>
                          <a:rPr lang="en-US" altLang="zh-CN" sz="2400" b="0" i="1" dirty="0" smtClean="0">
                            <a:latin typeface="Cambria Math"/>
                          </a:rPr>
                          <m:t> </m:t>
                        </m:r>
                        <m:r>
                          <a:rPr lang="zh-CN" altLang="en-US" sz="2400" b="0" i="1" dirty="0" smtClean="0">
                            <a:latin typeface="Cambria Math"/>
                          </a:rPr>
                          <m:t>且</m:t>
                        </m:r>
                        <m:r>
                          <a:rPr lang="en-US" altLang="zh-CN" sz="2400" b="0" i="1" dirty="0" smtClean="0">
                            <a:latin typeface="Cambria Math"/>
                          </a:rPr>
                          <m:t>(2)</m:t>
                        </m:r>
                        <m:r>
                          <a:rPr lang="en-US" altLang="zh-CN" sz="2400" i="1">
                            <a:latin typeface="Cambria Math"/>
                          </a:rPr>
                          <m:t>𝑥</m:t>
                        </m:r>
                        <m:d>
                          <m:dPr>
                            <m:ctrlPr>
                              <a:rPr lang="en-US" altLang="zh-CN" sz="2400" i="1">
                                <a:latin typeface="Cambria Math" panose="02040503050406030204" pitchFamily="18" charset="0"/>
                              </a:rPr>
                            </m:ctrlPr>
                          </m:dPr>
                          <m:e>
                            <m:r>
                              <a:rPr lang="en-US" altLang="zh-CN" sz="2400" i="1">
                                <a:latin typeface="Cambria Math"/>
                              </a:rPr>
                              <m:t>𝑗</m:t>
                            </m:r>
                          </m:e>
                        </m:d>
                        <m:r>
                          <a:rPr lang="en-US" altLang="zh-CN" sz="2400" i="1">
                            <a:latin typeface="Cambria Math"/>
                          </a:rPr>
                          <m:t>&lt;</m:t>
                        </m:r>
                        <m:r>
                          <a:rPr lang="en-US" altLang="zh-CN" sz="2400" i="1">
                            <a:latin typeface="Cambria Math"/>
                          </a:rPr>
                          <m:t>𝑥</m:t>
                        </m:r>
                        <m:d>
                          <m:dPr>
                            <m:ctrlPr>
                              <a:rPr lang="en-US" altLang="zh-CN" sz="2400" i="1">
                                <a:latin typeface="Cambria Math" panose="02040503050406030204" pitchFamily="18" charset="0"/>
                              </a:rPr>
                            </m:ctrlPr>
                          </m:dPr>
                          <m:e>
                            <m:r>
                              <a:rPr lang="en-US" altLang="zh-CN" sz="2400" i="1">
                                <a:latin typeface="Cambria Math"/>
                              </a:rPr>
                              <m:t>𝑖</m:t>
                            </m:r>
                          </m:e>
                        </m:d>
                        <m:r>
                          <a:rPr lang="zh-CN" altLang="en-US" sz="2400" b="0" i="1" smtClean="0">
                            <a:latin typeface="Cambria Math"/>
                          </a:rPr>
                          <m:t>的</m:t>
                        </m:r>
                        <m:r>
                          <a:rPr lang="en-US" altLang="zh-CN" sz="2400" b="0" i="1" smtClean="0">
                            <a:latin typeface="Cambria Math"/>
                          </a:rPr>
                          <m:t>𝑥</m:t>
                        </m:r>
                        <m:d>
                          <m:dPr>
                            <m:ctrlPr>
                              <a:rPr lang="en-US" altLang="zh-CN" sz="2400" b="0" i="1" smtClean="0">
                                <a:latin typeface="Cambria Math" panose="02040503050406030204" pitchFamily="18" charset="0"/>
                              </a:rPr>
                            </m:ctrlPr>
                          </m:dPr>
                          <m:e>
                            <m:r>
                              <a:rPr lang="en-US" altLang="zh-CN" sz="2400" b="0" i="1" smtClean="0">
                                <a:latin typeface="Cambria Math"/>
                              </a:rPr>
                              <m:t>𝑗</m:t>
                            </m:r>
                          </m:e>
                        </m:d>
                        <m:r>
                          <a:rPr lang="zh-CN" altLang="en-US" sz="2400" b="0" i="1" smtClean="0">
                            <a:latin typeface="Cambria Math"/>
                          </a:rPr>
                          <m:t>的</m:t>
                        </m:r>
                        <m:r>
                          <a:rPr lang="zh-CN" altLang="en-US" sz="2400" i="1">
                            <a:latin typeface="Cambria Math"/>
                          </a:rPr>
                          <m:t>个数</m:t>
                        </m:r>
                        <m:r>
                          <a:rPr lang="en-US" altLang="zh-CN" sz="2400" b="0" i="1" smtClean="0">
                            <a:latin typeface="Cambria Math"/>
                          </a:rPr>
                          <m:t>}</m:t>
                        </m:r>
                      </m:e>
                    </m:nary>
                  </m:oMath>
                </a14:m>
                <a:endParaRPr lang="zh-CN" altLang="en-US" sz="2400" dirty="0"/>
              </a:p>
            </p:txBody>
          </p:sp>
        </mc:Choice>
        <mc:Fallback>
          <p:sp>
            <p:nvSpPr>
              <p:cNvPr id="18" name="TextBox 17"/>
              <p:cNvSpPr txBox="1">
                <a:spLocks noRot="1" noChangeAspect="1" noMove="1" noResize="1" noEditPoints="1" noAdjustHandles="1" noChangeArrowheads="1" noChangeShapeType="1" noTextEdit="1"/>
              </p:cNvSpPr>
              <p:nvPr/>
            </p:nvSpPr>
            <p:spPr>
              <a:xfrm>
                <a:off x="1117050" y="1871392"/>
                <a:ext cx="9059863" cy="3438634"/>
              </a:xfrm>
              <a:prstGeom prst="rect">
                <a:avLst/>
              </a:prstGeom>
              <a:blipFill>
                <a:blip r:embed="rId2"/>
                <a:stretch>
                  <a:fillRect l="-1009" t="-1950" b="-17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32185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编程生成多种长度、具有不同乱序程度的的正整数序列</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2021/10/24</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4</a:t>
            </a:fld>
            <a:endParaRPr kumimoji="1" lang="zh-CN" altLang="en-US" dirty="0"/>
          </a:p>
        </p:txBody>
      </p:sp>
      <p:sp>
        <p:nvSpPr>
          <p:cNvPr id="2" name="灯片编号占位符 1"/>
          <p:cNvSpPr>
            <a:spLocks noGrp="1"/>
          </p:cNvSpPr>
          <p:nvPr>
            <p:ph type="sldNum" sz="quarter" idx="12"/>
          </p:nvPr>
        </p:nvSpPr>
        <p:spPr/>
        <p:txBody>
          <a:bodyPr/>
          <a:lstStyle/>
          <a:p>
            <a:endParaRPr lang="zh-CN" altLang="en-US"/>
          </a:p>
        </p:txBody>
      </p:sp>
      <p:sp>
        <p:nvSpPr>
          <p:cNvPr id="31"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375139" y="1094648"/>
            <a:ext cx="11441722" cy="4179995"/>
          </a:xfrm>
          <a:noFill/>
        </p:spPr>
        <p:txBody>
          <a:bodyPr/>
          <a:lstStyle/>
          <a:p>
            <a:pPr marL="342900" indent="-342900" algn="l">
              <a:lnSpc>
                <a:spcPct val="125000"/>
              </a:lnSpc>
              <a:spcBef>
                <a:spcPts val="600"/>
              </a:spcBef>
              <a:buFont typeface="Wingdings" panose="05000000000000000000" pitchFamily="2" charset="2"/>
              <a:buChar char="l"/>
            </a:pPr>
            <a:r>
              <a:rPr lang="en-US" altLang="zh-CN" sz="2400" dirty="0">
                <a:solidFill>
                  <a:schemeClr val="tx1"/>
                </a:solidFill>
                <a:latin typeface="微软雅黑" panose="020B0503020204020204" pitchFamily="34" charset="-122"/>
                <a:ea typeface="微软雅黑" panose="020B0503020204020204" pitchFamily="34" charset="-122"/>
              </a:rPr>
              <a:t>SEQ(n)</a:t>
            </a:r>
            <a:r>
              <a:rPr lang="zh-CN" altLang="en-US" sz="2400" dirty="0">
                <a:solidFill>
                  <a:schemeClr val="tx1"/>
                </a:solidFill>
                <a:latin typeface="微软雅黑" panose="020B0503020204020204" pitchFamily="34" charset="-122"/>
                <a:ea typeface="微软雅黑" panose="020B0503020204020204" pitchFamily="34" charset="-122"/>
              </a:rPr>
              <a:t>的 </a:t>
            </a:r>
            <a:r>
              <a:rPr lang="en-US" altLang="zh-CN" sz="2400" dirty="0">
                <a:solidFill>
                  <a:schemeClr val="tx1"/>
                </a:solidFill>
                <a:latin typeface="微软雅黑" panose="020B0503020204020204" pitchFamily="34" charset="-122"/>
                <a:ea typeface="微软雅黑" panose="020B0503020204020204" pitchFamily="34" charset="-122"/>
              </a:rPr>
              <a:t>Average Degree of Disorder ADD</a:t>
            </a:r>
          </a:p>
          <a:p>
            <a:pPr marL="800100" lvl="1" indent="-342900">
              <a:lnSpc>
                <a:spcPct val="125000"/>
              </a:lnSpc>
              <a:spcBef>
                <a:spcPts val="600"/>
              </a:spcBef>
              <a:buClr>
                <a:srgbClr val="FF0000"/>
              </a:buClr>
              <a:buSzPct val="80000"/>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a:p>
            <a:pPr lvl="1">
              <a:lnSpc>
                <a:spcPct val="125000"/>
              </a:lnSpc>
              <a:spcBef>
                <a:spcPts val="600"/>
              </a:spcBef>
              <a:buClr>
                <a:srgbClr val="FF0000"/>
              </a:buClr>
              <a:buSzPct val="80000"/>
            </a:pP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ADD(SEQ(</a:t>
            </a:r>
            <a:r>
              <a:rPr lang="en-US" altLang="zh-CN" sz="2400" dirty="0" err="1">
                <a:latin typeface="微软雅黑" panose="020B0503020204020204" pitchFamily="34" charset="-122"/>
                <a:ea typeface="微软雅黑" panose="020B0503020204020204" pitchFamily="34" charset="-122"/>
              </a:rPr>
              <a:t>n,N</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越大，</a:t>
            </a:r>
            <a:r>
              <a:rPr lang="en-US" altLang="zh-CN" sz="2400" dirty="0">
                <a:latin typeface="微软雅黑" panose="020B0503020204020204" pitchFamily="34" charset="-122"/>
                <a:ea typeface="微软雅黑" panose="020B0503020204020204" pitchFamily="34" charset="-122"/>
              </a:rPr>
              <a:t>SEQ(</a:t>
            </a:r>
            <a:r>
              <a:rPr lang="en-US" altLang="zh-CN" sz="2400" dirty="0" err="1">
                <a:latin typeface="微软雅黑" panose="020B0503020204020204" pitchFamily="34" charset="-122"/>
                <a:ea typeface="微软雅黑" panose="020B0503020204020204" pitchFamily="34" charset="-122"/>
              </a:rPr>
              <a:t>n,N</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越难排序</a:t>
            </a:r>
            <a:endParaRPr lang="en-US" altLang="zh-CN" sz="2400" dirty="0">
              <a:latin typeface="微软雅黑" panose="020B0503020204020204" pitchFamily="34" charset="-122"/>
              <a:ea typeface="微软雅黑" panose="020B0503020204020204" pitchFamily="34" charset="-122"/>
            </a:endParaRPr>
          </a:p>
          <a:p>
            <a:pPr marL="342900" lvl="1" indent="-342900">
              <a:lnSpc>
                <a:spcPct val="125000"/>
              </a:lnSpc>
              <a:spcBef>
                <a:spcPts val="600"/>
              </a:spcBef>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endParaRPr>
          </a:p>
          <a:p>
            <a:pPr marL="342900" lvl="1" indent="-342900">
              <a:lnSpc>
                <a:spcPct val="125000"/>
              </a:lnSpc>
              <a:spcBef>
                <a:spcPts val="600"/>
              </a:spcBef>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算法复杂性取决于</a:t>
            </a:r>
            <a:r>
              <a:rPr lang="en-US" altLang="zh-CN" sz="2400" dirty="0">
                <a:latin typeface="微软雅黑" panose="020B0503020204020204" pitchFamily="34" charset="-122"/>
                <a:ea typeface="微软雅黑" panose="020B0503020204020204" pitchFamily="34" charset="-122"/>
              </a:rPr>
              <a:t>T(n, I)</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最好、最坏、平均时间复杂性</a:t>
            </a:r>
            <a:endParaRPr lang="en-US" altLang="zh-CN" sz="24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TextBox 5"/>
              <p:cNvSpPr txBox="1"/>
              <p:nvPr/>
            </p:nvSpPr>
            <p:spPr>
              <a:xfrm>
                <a:off x="597430" y="1832599"/>
                <a:ext cx="10997131" cy="902876"/>
              </a:xfrm>
              <a:prstGeom prst="rect">
                <a:avLst/>
              </a:prstGeom>
              <a:noFill/>
            </p:spPr>
            <p:txBody>
              <a:bodyPr wrap="square" rtlCol="0">
                <a:spAutoFit/>
              </a:bodyPr>
              <a:lstStyle/>
              <a:p>
                <a:r>
                  <a:rPr lang="en-US" altLang="zh-CN" sz="2800" dirty="0"/>
                  <a:t>ADD(SEQ(</a:t>
                </a:r>
                <a:r>
                  <a:rPr lang="en-US" altLang="zh-CN" sz="2800" dirty="0" err="1"/>
                  <a:t>n,N</a:t>
                </a:r>
                <a:r>
                  <a:rPr lang="en-US" altLang="zh-CN" sz="2800" dirty="0"/>
                  <a:t>))=</a:t>
                </a:r>
                <a14:m>
                  <m:oMath xmlns:m="http://schemas.openxmlformats.org/officeDocument/2006/math">
                    <m:f>
                      <m:fPr>
                        <m:ctrlPr>
                          <a:rPr lang="en-US" altLang="zh-CN" sz="2800" i="1" smtClean="0">
                            <a:latin typeface="Cambria Math" panose="02040503050406030204" pitchFamily="18" charset="0"/>
                          </a:rPr>
                        </m:ctrlPr>
                      </m:fPr>
                      <m:num>
                        <m:nary>
                          <m:naryPr>
                            <m:chr m:val="∑"/>
                            <m:limLoc m:val="subSup"/>
                            <m:ctrlPr>
                              <a:rPr lang="en-US" altLang="zh-CN" sz="2800" i="1" smtClean="0">
                                <a:latin typeface="Cambria Math" panose="02040503050406030204" pitchFamily="18" charset="0"/>
                              </a:rPr>
                            </m:ctrlPr>
                          </m:naryPr>
                          <m:sub>
                            <m:r>
                              <m:rPr>
                                <m:brk m:alnAt="25"/>
                              </m:rPr>
                              <a:rPr lang="en-US" altLang="zh-CN" sz="2800" b="0" i="1" smtClean="0">
                                <a:latin typeface="Cambria Math"/>
                              </a:rPr>
                              <m:t>𝑖</m:t>
                            </m:r>
                            <m:r>
                              <a:rPr lang="en-US" altLang="zh-CN" sz="2800" b="0" i="1" smtClean="0">
                                <a:latin typeface="Cambria Math"/>
                              </a:rPr>
                              <m:t>=0</m:t>
                            </m:r>
                          </m:sub>
                          <m:sup>
                            <m:r>
                              <a:rPr lang="en-US" altLang="zh-CN" sz="2800" b="0" i="1" smtClean="0">
                                <a:latin typeface="Cambria Math"/>
                              </a:rPr>
                              <m:t>𝑛</m:t>
                            </m:r>
                            <m:r>
                              <a:rPr lang="en-US" altLang="zh-CN" sz="2800" b="0" i="1" smtClean="0">
                                <a:latin typeface="Cambria Math"/>
                              </a:rPr>
                              <m:t>−2</m:t>
                            </m:r>
                          </m:sup>
                          <m:e>
                            <m:d>
                              <m:dPr>
                                <m:begChr m:val="{"/>
                                <m:ctrlPr>
                                  <a:rPr lang="en-US" altLang="zh-CN" sz="2800" b="0" i="1" smtClean="0">
                                    <a:latin typeface="Cambria Math" panose="02040503050406030204" pitchFamily="18" charset="0"/>
                                  </a:rPr>
                                </m:ctrlPr>
                              </m:dPr>
                              <m:e>
                                <m:r>
                                  <a:rPr lang="en-US" altLang="zh-CN" sz="2800" b="0" i="1" smtClean="0">
                                    <a:latin typeface="Cambria Math"/>
                                  </a:rPr>
                                  <m:t>𝑆𝐸𝑄</m:t>
                                </m:r>
                                <m:d>
                                  <m:dPr>
                                    <m:ctrlPr>
                                      <a:rPr lang="en-US" altLang="zh-CN" sz="2800" b="0" i="1" smtClean="0">
                                        <a:latin typeface="Cambria Math" panose="02040503050406030204" pitchFamily="18" charset="0"/>
                                      </a:rPr>
                                    </m:ctrlPr>
                                  </m:dPr>
                                  <m:e>
                                    <m:r>
                                      <a:rPr lang="en-US" altLang="zh-CN" sz="2800" b="0" i="1" smtClean="0">
                                        <a:latin typeface="Cambria Math"/>
                                      </a:rPr>
                                      <m:t>𝑄</m:t>
                                    </m:r>
                                  </m:e>
                                </m:d>
                                <m:r>
                                  <a:rPr lang="zh-CN" altLang="en-US" sz="2800" b="0" i="1" smtClean="0">
                                    <a:latin typeface="Cambria Math"/>
                                  </a:rPr>
                                  <m:t>中，</m:t>
                                </m:r>
                                <m:r>
                                  <a:rPr lang="zh-CN" altLang="en-US" sz="2800" i="1">
                                    <a:latin typeface="Cambria Math"/>
                                  </a:rPr>
                                  <m:t>满足</m:t>
                                </m:r>
                                <m:r>
                                  <a:rPr lang="en-US" altLang="zh-CN" sz="2800" b="0" i="1" smtClean="0">
                                    <a:latin typeface="Cambria Math"/>
                                  </a:rPr>
                                  <m:t>1</m:t>
                                </m:r>
                              </m:e>
                            </m:d>
                            <m:r>
                              <a:rPr lang="en-US" altLang="zh-CN" sz="2800" b="0" i="1" smtClean="0">
                                <a:latin typeface="Cambria Math"/>
                              </a:rPr>
                              <m:t>𝑖</m:t>
                            </m:r>
                            <m:r>
                              <a:rPr lang="en-US" altLang="zh-CN" sz="2800" b="0" i="1" smtClean="0">
                                <a:latin typeface="Cambria Math"/>
                              </a:rPr>
                              <m:t>&lt;</m:t>
                            </m:r>
                            <m:r>
                              <a:rPr lang="en-US" altLang="zh-CN" sz="2800" b="0" i="1" smtClean="0">
                                <a:latin typeface="Cambria Math"/>
                              </a:rPr>
                              <m:t>𝑗</m:t>
                            </m:r>
                            <m:r>
                              <a:rPr lang="en-US" altLang="zh-CN" sz="2800" b="0" i="1" smtClean="0">
                                <a:latin typeface="Cambria Math"/>
                              </a:rPr>
                              <m:t>≤</m:t>
                            </m:r>
                            <m:r>
                              <a:rPr lang="en-US" altLang="zh-CN" sz="2800" b="0" i="1" smtClean="0">
                                <a:latin typeface="Cambria Math"/>
                              </a:rPr>
                              <m:t>𝑛</m:t>
                            </m:r>
                            <m:r>
                              <a:rPr lang="en-US" altLang="zh-CN" sz="2800" b="0" i="1" smtClean="0">
                                <a:latin typeface="Cambria Math"/>
                              </a:rPr>
                              <m:t>−1, </m:t>
                            </m:r>
                            <m:r>
                              <a:rPr lang="zh-CN" altLang="en-US" sz="2800" b="0" i="1" smtClean="0">
                                <a:latin typeface="Cambria Math"/>
                              </a:rPr>
                              <m:t>且</m:t>
                            </m:r>
                            <m:r>
                              <a:rPr lang="en-US" altLang="zh-CN" sz="2800" b="0" i="1" smtClean="0">
                                <a:latin typeface="Cambria Math"/>
                              </a:rPr>
                              <m:t>𝑥</m:t>
                            </m:r>
                            <m:d>
                              <m:dPr>
                                <m:ctrlPr>
                                  <a:rPr lang="en-US" altLang="zh-CN" sz="2800" b="0" i="1" smtClean="0">
                                    <a:latin typeface="Cambria Math" panose="02040503050406030204" pitchFamily="18" charset="0"/>
                                  </a:rPr>
                                </m:ctrlPr>
                              </m:dPr>
                              <m:e>
                                <m:r>
                                  <a:rPr lang="en-US" altLang="zh-CN" sz="2800" b="0" i="1" smtClean="0">
                                    <a:latin typeface="Cambria Math"/>
                                  </a:rPr>
                                  <m:t>𝑗</m:t>
                                </m:r>
                              </m:e>
                            </m:d>
                            <m:r>
                              <a:rPr lang="en-US" altLang="zh-CN" sz="2800" b="0" i="1" smtClean="0">
                                <a:latin typeface="Cambria Math"/>
                              </a:rPr>
                              <m:t>&lt;</m:t>
                            </m:r>
                            <m:r>
                              <a:rPr lang="en-US" altLang="zh-CN" sz="2800" b="0" i="1" smtClean="0">
                                <a:latin typeface="Cambria Math"/>
                              </a:rPr>
                              <m:t>𝑥</m:t>
                            </m:r>
                            <m:d>
                              <m:dPr>
                                <m:ctrlPr>
                                  <a:rPr lang="en-US" altLang="zh-CN" sz="2800" b="0" i="1" smtClean="0">
                                    <a:latin typeface="Cambria Math" panose="02040503050406030204" pitchFamily="18" charset="0"/>
                                  </a:rPr>
                                </m:ctrlPr>
                              </m:dPr>
                              <m:e>
                                <m:r>
                                  <a:rPr lang="en-US" altLang="zh-CN" sz="2800" b="0" i="1" smtClean="0">
                                    <a:latin typeface="Cambria Math"/>
                                  </a:rPr>
                                  <m:t>𝑖</m:t>
                                </m:r>
                              </m:e>
                            </m:d>
                            <m:r>
                              <a:rPr lang="zh-CN" altLang="en-US" sz="2800" b="0" i="1" smtClean="0">
                                <a:latin typeface="Cambria Math"/>
                              </a:rPr>
                              <m:t>的</m:t>
                            </m:r>
                            <m:r>
                              <a:rPr lang="en-US" altLang="zh-CN" sz="2800" b="0" i="1" smtClean="0">
                                <a:latin typeface="Cambria Math"/>
                              </a:rPr>
                              <m:t>𝑥</m:t>
                            </m:r>
                            <m:d>
                              <m:dPr>
                                <m:ctrlPr>
                                  <a:rPr lang="en-US" altLang="zh-CN" sz="2800" b="0" i="1" smtClean="0">
                                    <a:latin typeface="Cambria Math" panose="02040503050406030204" pitchFamily="18" charset="0"/>
                                  </a:rPr>
                                </m:ctrlPr>
                              </m:dPr>
                              <m:e>
                                <m:r>
                                  <a:rPr lang="en-US" altLang="zh-CN" sz="2800" b="0" i="1" smtClean="0">
                                    <a:latin typeface="Cambria Math"/>
                                  </a:rPr>
                                  <m:t>𝑗</m:t>
                                </m:r>
                              </m:e>
                            </m:d>
                            <m:r>
                              <a:rPr lang="zh-CN" altLang="en-US" sz="2800" b="0" i="1" smtClean="0">
                                <a:latin typeface="Cambria Math"/>
                              </a:rPr>
                              <m:t>的</m:t>
                            </m:r>
                            <m:r>
                              <a:rPr lang="zh-CN" altLang="en-US" sz="2800" i="1">
                                <a:latin typeface="Cambria Math"/>
                              </a:rPr>
                              <m:t>个数</m:t>
                            </m:r>
                            <m:r>
                              <a:rPr lang="en-US" altLang="zh-CN" sz="2800" b="0" i="1" smtClean="0">
                                <a:latin typeface="Cambria Math"/>
                              </a:rPr>
                              <m:t>}</m:t>
                            </m:r>
                          </m:e>
                        </m:nary>
                      </m:num>
                      <m:den>
                        <m:r>
                          <a:rPr lang="en-US" altLang="zh-CN" sz="2800" b="0" i="1" smtClean="0">
                            <a:latin typeface="Cambria Math"/>
                          </a:rPr>
                          <m:t>𝑛</m:t>
                        </m:r>
                      </m:den>
                    </m:f>
                  </m:oMath>
                </a14:m>
                <a:endParaRPr lang="zh-CN" alt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597430" y="1832599"/>
                <a:ext cx="10997131" cy="902876"/>
              </a:xfrm>
              <a:prstGeom prst="rect">
                <a:avLst/>
              </a:prstGeom>
              <a:blipFill rotWithShape="1">
                <a:blip r:embed="rId2"/>
                <a:stretch>
                  <a:fillRect l="-1109" b="-6757"/>
                </a:stretch>
              </a:blipFill>
            </p:spPr>
            <p:txBody>
              <a:bodyPr/>
              <a:lstStyle/>
              <a:p>
                <a:r>
                  <a:rPr lang="zh-CN" altLang="en-US">
                    <a:noFill/>
                  </a:rPr>
                  <a:t> </a:t>
                </a:r>
              </a:p>
            </p:txBody>
          </p:sp>
        </mc:Fallback>
      </mc:AlternateContent>
      <p:sp>
        <p:nvSpPr>
          <p:cNvPr id="9" name="灯片编号占位符 8"/>
          <p:cNvSpPr>
            <a:spLocks noGrp="1"/>
          </p:cNvSpPr>
          <p:nvPr>
            <p:ph type="sldNum" sz="quarter" idx="12"/>
          </p:nvPr>
        </p:nvSpPr>
        <p:spPr/>
        <p:txBody>
          <a:bodyPr/>
          <a:lstStyle/>
          <a:p>
            <a:endParaRPr lang="zh-CN" altLang="en-US"/>
          </a:p>
        </p:txBody>
      </p:sp>
    </p:spTree>
    <p:extLst>
      <p:ext uri="{BB962C8B-B14F-4D97-AF65-F5344CB8AC3E}">
        <p14:creationId xmlns:p14="http://schemas.microsoft.com/office/powerpoint/2010/main" val="3142972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问题规模、输入对算法运行时间的影响</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2021/10/24</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5</a:t>
            </a:fld>
            <a:endParaRPr kumimoji="1" lang="zh-CN" altLang="en-US" dirty="0"/>
          </a:p>
        </p:txBody>
      </p:sp>
      <p:sp>
        <p:nvSpPr>
          <p:cNvPr id="2" name="灯片编号占位符 1"/>
          <p:cNvSpPr>
            <a:spLocks noGrp="1"/>
          </p:cNvSpPr>
          <p:nvPr>
            <p:ph type="sldNum" sz="quarter" idx="12"/>
          </p:nvPr>
        </p:nvSpPr>
        <p:spPr/>
        <p:txBody>
          <a:bodyPr/>
          <a:lstStyle/>
          <a:p>
            <a:endParaRPr lang="zh-CN" altLang="en-US"/>
          </a:p>
        </p:txBody>
      </p:sp>
      <p:sp>
        <p:nvSpPr>
          <p:cNvPr id="33"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365759" y="1058776"/>
            <a:ext cx="11451101" cy="4177367"/>
          </a:xfrm>
          <a:noFill/>
        </p:spPr>
        <p:txBody>
          <a:bodyPr/>
          <a:lstStyle/>
          <a:p>
            <a:pPr marL="342900" indent="-342900" algn="l">
              <a:lnSpc>
                <a:spcPct val="125000"/>
              </a:lnSpc>
              <a:spcBef>
                <a:spcPts val="600"/>
              </a:spcBef>
              <a:buFont typeface="Wingdings" panose="05000000000000000000" pitchFamily="2" charset="2"/>
              <a:buChar char="l"/>
            </a:pPr>
            <a:r>
              <a:rPr lang="zh-CN" altLang="en-US" sz="2400" dirty="0">
                <a:solidFill>
                  <a:schemeClr val="tx1"/>
                </a:solidFill>
                <a:latin typeface="微软雅黑" panose="020B0503020204020204" pitchFamily="34" charset="-122"/>
                <a:ea typeface="微软雅黑" panose="020B0503020204020204" pitchFamily="34" charset="-122"/>
              </a:rPr>
              <a:t>实验中考察</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不同问题规模</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下，算法</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程序运行时间；</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相同问题规模</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下，算法</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程序针对不同的输入</a:t>
            </a:r>
            <a:r>
              <a:rPr lang="en-US" altLang="zh-CN" sz="2400" dirty="0">
                <a:latin typeface="微软雅黑" panose="020B0503020204020204" pitchFamily="34" charset="-122"/>
                <a:ea typeface="微软雅黑" panose="020B0503020204020204" pitchFamily="34" charset="-122"/>
              </a:rPr>
              <a:t>I——</a:t>
            </a:r>
            <a:r>
              <a:rPr lang="zh-CN" altLang="en-US" sz="2400" dirty="0">
                <a:latin typeface="微软雅黑" panose="020B0503020204020204" pitchFamily="34" charset="-122"/>
                <a:ea typeface="微软雅黑" panose="020B0503020204020204" pitchFamily="34" charset="-122"/>
              </a:rPr>
              <a:t>具有不同的</a:t>
            </a:r>
            <a:r>
              <a:rPr lang="en-US" altLang="zh-CN" sz="2400" dirty="0">
                <a:latin typeface="微软雅黑" panose="020B0503020204020204" pitchFamily="34" charset="-122"/>
                <a:ea typeface="微软雅黑" panose="020B0503020204020204" pitchFamily="34" charset="-122"/>
              </a:rPr>
              <a:t>DD(n)</a:t>
            </a:r>
            <a:r>
              <a:rPr lang="zh-CN" altLang="en-US" sz="2400" dirty="0">
                <a:latin typeface="微软雅黑" panose="020B0503020204020204" pitchFamily="34" charset="-122"/>
                <a:ea typeface="微软雅黑" panose="020B0503020204020204" pitchFamily="34" charset="-122"/>
              </a:rPr>
              <a:t>的运行时间</a:t>
            </a:r>
            <a:endParaRPr lang="en-US" altLang="zh-CN" sz="2400" dirty="0">
              <a:latin typeface="微软雅黑" panose="020B0503020204020204" pitchFamily="34" charset="-122"/>
              <a:ea typeface="微软雅黑" panose="020B0503020204020204" pitchFamily="34" charset="-122"/>
            </a:endParaRPr>
          </a:p>
          <a:p>
            <a:pPr marL="342900" indent="-342900" algn="l">
              <a:lnSpc>
                <a:spcPct val="125000"/>
              </a:lnSpc>
              <a:spcBef>
                <a:spcPts val="600"/>
              </a:spcBef>
              <a:buFont typeface="Wingdings" panose="05000000000000000000" pitchFamily="2" charset="2"/>
              <a:buChar char="l"/>
            </a:pPr>
            <a:r>
              <a:rPr lang="zh-CN" altLang="en-US" sz="2400" dirty="0">
                <a:solidFill>
                  <a:schemeClr val="tx1"/>
                </a:solidFill>
                <a:latin typeface="微软雅黑" panose="020B0503020204020204" pitchFamily="34" charset="-122"/>
                <a:ea typeface="微软雅黑" panose="020B0503020204020204" pitchFamily="34" charset="-122"/>
              </a:rPr>
              <a:t>要求</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给定参数</a:t>
            </a:r>
            <a:r>
              <a:rPr lang="en-US" altLang="zh-CN" sz="2400" dirty="0">
                <a:latin typeface="微软雅黑" panose="020B0503020204020204" pitchFamily="34" charset="-122"/>
                <a:ea typeface="微软雅黑" panose="020B0503020204020204" pitchFamily="34" charset="-122"/>
              </a:rPr>
              <a:t>  1)</a:t>
            </a:r>
            <a:r>
              <a:rPr lang="zh-CN" altLang="en-US" sz="2400" dirty="0">
                <a:latin typeface="微软雅黑" panose="020B0503020204020204" pitchFamily="34" charset="-122"/>
                <a:ea typeface="微软雅黑" panose="020B0503020204020204" pitchFamily="34" charset="-122"/>
              </a:rPr>
              <a:t>序列长度</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 正整数范围</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，即</a:t>
            </a:r>
            <a:r>
              <a:rPr lang="en-US" altLang="zh-CN" sz="2400" dirty="0">
                <a:latin typeface="微软雅黑" panose="020B0503020204020204" pitchFamily="34" charset="-122"/>
                <a:ea typeface="微软雅黑" panose="020B0503020204020204" pitchFamily="34" charset="-122"/>
              </a:rPr>
              <a:t>max x(</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 N</a:t>
            </a:r>
          </a:p>
          <a:p>
            <a:pPr algn="l">
              <a:lnSpc>
                <a:spcPct val="125000"/>
              </a:lnSpc>
              <a:spcBef>
                <a:spcPts val="600"/>
              </a:spcBef>
              <a:defRPr/>
            </a:pPr>
            <a:r>
              <a:rPr lang="zh-CN" altLang="en-US" sz="2400" dirty="0">
                <a:solidFill>
                  <a:schemeClr val="tx1"/>
                </a:solidFill>
                <a:latin typeface="微软雅黑" panose="020B0503020204020204" pitchFamily="34" charset="-122"/>
                <a:ea typeface="微软雅黑" panose="020B0503020204020204" pitchFamily="34" charset="-122"/>
              </a:rPr>
              <a:t>，生成</a:t>
            </a:r>
            <a:r>
              <a:rPr lang="en-US" altLang="zh-CN" sz="2400" dirty="0">
                <a:solidFill>
                  <a:schemeClr val="tx1"/>
                </a:solidFill>
                <a:latin typeface="微软雅黑" panose="020B0503020204020204" pitchFamily="34" charset="-122"/>
                <a:ea typeface="微软雅黑" panose="020B0503020204020204" pitchFamily="34" charset="-122"/>
              </a:rPr>
              <a:t>1</a:t>
            </a:r>
            <a:r>
              <a:rPr lang="zh-CN" altLang="en-US" sz="2400" dirty="0">
                <a:solidFill>
                  <a:schemeClr val="tx1"/>
                </a:solidFill>
                <a:latin typeface="微软雅黑" panose="020B0503020204020204" pitchFamily="34" charset="-122"/>
                <a:ea typeface="微软雅黑" panose="020B0503020204020204" pitchFamily="34" charset="-122"/>
              </a:rPr>
              <a:t>个或多个序列</a:t>
            </a:r>
            <a:r>
              <a:rPr lang="en-US" altLang="zh-CN" sz="2400" dirty="0">
                <a:solidFill>
                  <a:schemeClr val="tx1"/>
                </a:solidFill>
                <a:latin typeface="微软雅黑" panose="020B0503020204020204" pitchFamily="34" charset="-122"/>
                <a:ea typeface="微软雅黑" panose="020B0503020204020204" pitchFamily="34" charset="-122"/>
              </a:rPr>
              <a:t>SEQ(n, N)</a:t>
            </a:r>
            <a:r>
              <a:rPr lang="zh-CN" altLang="en-US" sz="2400" dirty="0">
                <a:solidFill>
                  <a:schemeClr val="tx1"/>
                </a:solidFill>
                <a:latin typeface="微软雅黑" panose="020B0503020204020204" pitchFamily="34" charset="-122"/>
                <a:ea typeface="微软雅黑" panose="020B0503020204020204" pitchFamily="34" charset="-122"/>
              </a:rPr>
              <a:t>，并计算</a:t>
            </a:r>
            <a:r>
              <a:rPr lang="en-US" altLang="zh-CN" sz="2400" dirty="0">
                <a:solidFill>
                  <a:schemeClr val="tx1"/>
                </a:solidFill>
                <a:latin typeface="微软雅黑" panose="020B0503020204020204" pitchFamily="34" charset="-122"/>
                <a:ea typeface="微软雅黑" panose="020B0503020204020204" pitchFamily="34" charset="-122"/>
              </a:rPr>
              <a:t>DD(SEQ(</a:t>
            </a:r>
            <a:r>
              <a:rPr lang="en-US" altLang="zh-CN" sz="2400" dirty="0" err="1">
                <a:solidFill>
                  <a:schemeClr val="tx1"/>
                </a:solidFill>
                <a:latin typeface="微软雅黑" panose="020B0503020204020204" pitchFamily="34" charset="-122"/>
                <a:ea typeface="微软雅黑" panose="020B0503020204020204" pitchFamily="34" charset="-122"/>
              </a:rPr>
              <a:t>n,N</a:t>
            </a:r>
            <a:r>
              <a:rPr lang="en-US" altLang="zh-CN" sz="2400" dirty="0">
                <a:solidFill>
                  <a:schemeClr val="tx1"/>
                </a:solidFill>
                <a:latin typeface="微软雅黑" panose="020B0503020204020204" pitchFamily="34" charset="-122"/>
                <a:ea typeface="微软雅黑" panose="020B0503020204020204" pitchFamily="34" charset="-122"/>
              </a:rPr>
              <a:t>)), ADD(SEQ(</a:t>
            </a:r>
            <a:r>
              <a:rPr lang="en-US" altLang="zh-CN" sz="2400" dirty="0" err="1">
                <a:solidFill>
                  <a:schemeClr val="tx1"/>
                </a:solidFill>
                <a:latin typeface="微软雅黑" panose="020B0503020204020204" pitchFamily="34" charset="-122"/>
                <a:ea typeface="微软雅黑" panose="020B0503020204020204" pitchFamily="34" charset="-122"/>
              </a:rPr>
              <a:t>n,N</a:t>
            </a:r>
            <a:r>
              <a:rPr lang="en-US" altLang="zh-CN" sz="2400" dirty="0">
                <a:solidFill>
                  <a:schemeClr val="tx1"/>
                </a:solidFill>
                <a:latin typeface="微软雅黑" panose="020B0503020204020204" pitchFamily="34" charset="-122"/>
                <a:ea typeface="微软雅黑" panose="020B0503020204020204" pitchFamily="34" charset="-122"/>
              </a:rPr>
              <a:t>))</a:t>
            </a:r>
          </a:p>
          <a:p>
            <a:pPr lvl="1">
              <a:lnSpc>
                <a:spcPct val="125000"/>
              </a:lnSpc>
              <a:spcBef>
                <a:spcPts val="600"/>
              </a:spcBef>
              <a:buClr>
                <a:srgbClr val="FF0000"/>
              </a:buClr>
              <a:buSzPct val="80000"/>
            </a:pPr>
            <a:endParaRPr lang="en-US" altLang="zh-CN" sz="2400" dirty="0">
              <a:latin typeface="微软雅黑" panose="020B0503020204020204" pitchFamily="34" charset="-122"/>
              <a:ea typeface="微软雅黑" panose="020B0503020204020204" pitchFamily="34" charset="-122"/>
            </a:endParaRPr>
          </a:p>
        </p:txBody>
      </p:sp>
      <p:sp>
        <p:nvSpPr>
          <p:cNvPr id="7" name="灯片编号占位符 6"/>
          <p:cNvSpPr>
            <a:spLocks noGrp="1"/>
          </p:cNvSpPr>
          <p:nvPr>
            <p:ph type="sldNum" sz="quarter" idx="12"/>
          </p:nvPr>
        </p:nvSpPr>
        <p:spPr/>
        <p:txBody>
          <a:bodyPr/>
          <a:lstStyle/>
          <a:p>
            <a:endParaRPr lang="zh-CN" altLang="en-US"/>
          </a:p>
        </p:txBody>
      </p:sp>
      <mc:AlternateContent xmlns:mc="http://schemas.openxmlformats.org/markup-compatibility/2006" xmlns:a14="http://schemas.microsoft.com/office/drawing/2010/main">
        <mc:Choice Requires="a14">
          <p:sp>
            <p:nvSpPr>
              <p:cNvPr id="10" name="TextBox 9"/>
              <p:cNvSpPr txBox="1"/>
              <p:nvPr/>
            </p:nvSpPr>
            <p:spPr>
              <a:xfrm>
                <a:off x="325654" y="5003066"/>
                <a:ext cx="11540692" cy="830997"/>
              </a:xfrm>
              <a:prstGeom prst="rect">
                <a:avLst/>
              </a:prstGeom>
              <a:solidFill>
                <a:srgbClr val="FFFF00"/>
              </a:solidFill>
            </p:spPr>
            <p:txBody>
              <a:bodyPr wrap="square" rtlCol="0">
                <a:spAutoFit/>
              </a:bodyPr>
              <a:lstStyle/>
              <a:p>
                <a:r>
                  <a:rPr lang="zh-CN" altLang="en-US" sz="2400" dirty="0"/>
                  <a:t>输入序列：</a:t>
                </a:r>
                <a:r>
                  <a:rPr lang="en-US" altLang="zh-CN" sz="2400" dirty="0"/>
                  <a:t>SEQ(n, N)={x(i),  0</a:t>
                </a:r>
                <a14:m>
                  <m:oMath xmlns:m="http://schemas.openxmlformats.org/officeDocument/2006/math">
                    <m:r>
                      <a:rPr lang="en-US" altLang="zh-CN" sz="2400" i="1">
                        <a:latin typeface="Cambria Math"/>
                        <a:ea typeface="Cambria Math"/>
                      </a:rPr>
                      <m:t>≤</m:t>
                    </m:r>
                  </m:oMath>
                </a14:m>
                <a:r>
                  <a:rPr lang="en-US" altLang="zh-CN" sz="2400" dirty="0"/>
                  <a:t>i</a:t>
                </a:r>
                <a:r>
                  <a:rPr lang="en-US" altLang="zh-CN" sz="2400" dirty="0">
                    <a:ea typeface="Cambria Math"/>
                  </a:rPr>
                  <a:t> </a:t>
                </a:r>
                <a14:m>
                  <m:oMath xmlns:m="http://schemas.openxmlformats.org/officeDocument/2006/math">
                    <m:r>
                      <a:rPr lang="en-US" altLang="zh-CN" sz="2400" i="1">
                        <a:latin typeface="Cambria Math"/>
                        <a:ea typeface="Cambria Math"/>
                      </a:rPr>
                      <m:t>≤</m:t>
                    </m:r>
                  </m:oMath>
                </a14:m>
                <a:r>
                  <a:rPr lang="en-US" altLang="zh-CN" sz="2400" dirty="0"/>
                  <a:t> n-1} = {x(0), x(1), …, x(n-1)}</a:t>
                </a:r>
              </a:p>
              <a:p>
                <a:r>
                  <a:rPr lang="en-US" altLang="zh-CN" sz="2400" dirty="0"/>
                  <a:t>                   max x(i) </a:t>
                </a:r>
                <a14:m>
                  <m:oMath xmlns:m="http://schemas.openxmlformats.org/officeDocument/2006/math">
                    <m:r>
                      <a:rPr lang="en-US" altLang="zh-CN" sz="2400" i="1">
                        <a:latin typeface="Cambria Math"/>
                        <a:ea typeface="Cambria Math"/>
                      </a:rPr>
                      <m:t>≤</m:t>
                    </m:r>
                  </m:oMath>
                </a14:m>
                <a:r>
                  <a:rPr lang="en-US" altLang="zh-CN" sz="2400" dirty="0"/>
                  <a:t> N , for 0</a:t>
                </a:r>
                <a14:m>
                  <m:oMath xmlns:m="http://schemas.openxmlformats.org/officeDocument/2006/math">
                    <m:r>
                      <a:rPr lang="en-US" altLang="zh-CN" sz="2400" i="1">
                        <a:latin typeface="Cambria Math"/>
                        <a:ea typeface="Cambria Math"/>
                      </a:rPr>
                      <m:t>≤</m:t>
                    </m:r>
                  </m:oMath>
                </a14:m>
                <a:r>
                  <a:rPr lang="en-US" altLang="zh-CN" sz="2400" dirty="0"/>
                  <a:t>i</a:t>
                </a:r>
                <a:r>
                  <a:rPr lang="en-US" altLang="zh-CN" sz="2400" dirty="0">
                    <a:ea typeface="Cambria Math"/>
                  </a:rPr>
                  <a:t> </a:t>
                </a:r>
                <a14:m>
                  <m:oMath xmlns:m="http://schemas.openxmlformats.org/officeDocument/2006/math">
                    <m:r>
                      <a:rPr lang="en-US" altLang="zh-CN" sz="2400" i="1">
                        <a:latin typeface="Cambria Math"/>
                        <a:ea typeface="Cambria Math"/>
                      </a:rPr>
                      <m:t>≤</m:t>
                    </m:r>
                  </m:oMath>
                </a14:m>
                <a:r>
                  <a:rPr lang="en-US" altLang="zh-CN" sz="2400" dirty="0"/>
                  <a:t>n-1</a:t>
                </a:r>
              </a:p>
            </p:txBody>
          </p:sp>
        </mc:Choice>
        <mc:Fallback xmlns="">
          <p:sp>
            <p:nvSpPr>
              <p:cNvPr id="10" name="TextBox 9"/>
              <p:cNvSpPr txBox="1">
                <a:spLocks noRot="1" noChangeAspect="1" noMove="1" noResize="1" noEditPoints="1" noAdjustHandles="1" noChangeArrowheads="1" noChangeShapeType="1" noTextEdit="1"/>
              </p:cNvSpPr>
              <p:nvPr/>
            </p:nvSpPr>
            <p:spPr>
              <a:xfrm>
                <a:off x="325654" y="5003066"/>
                <a:ext cx="11540692" cy="830997"/>
              </a:xfrm>
              <a:prstGeom prst="rect">
                <a:avLst/>
              </a:prstGeom>
              <a:blipFill rotWithShape="1">
                <a:blip r:embed="rId2"/>
                <a:stretch>
                  <a:fillRect l="-792" t="-8088" b="-169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4928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编程生成多种长度、具有不同乱序程度的的正整数序列</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  </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2021/10/24</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6</a:t>
            </a:fld>
            <a:endParaRPr kumimoji="1" lang="zh-CN" altLang="en-US" dirty="0"/>
          </a:p>
        </p:txBody>
      </p:sp>
      <p:sp>
        <p:nvSpPr>
          <p:cNvPr id="2" name="灯片编号占位符 1"/>
          <p:cNvSpPr>
            <a:spLocks noGrp="1"/>
          </p:cNvSpPr>
          <p:nvPr>
            <p:ph type="sldNum" sz="quarter" idx="12"/>
          </p:nvPr>
        </p:nvSpPr>
        <p:spPr/>
        <p:txBody>
          <a:bodyPr/>
          <a:lstStyle/>
          <a:p>
            <a:endParaRPr lang="zh-CN" altLang="en-US"/>
          </a:p>
        </p:txBody>
      </p:sp>
      <p:sp>
        <p:nvSpPr>
          <p:cNvPr id="31"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375139" y="1094649"/>
            <a:ext cx="11441722" cy="2216442"/>
          </a:xfrm>
          <a:noFill/>
        </p:spPr>
        <p:txBody>
          <a:bodyPr/>
          <a:lstStyle/>
          <a:p>
            <a:pPr marL="342900" indent="-342900" algn="l">
              <a:lnSpc>
                <a:spcPct val="125000"/>
              </a:lnSpc>
              <a:spcBef>
                <a:spcPts val="600"/>
              </a:spcBef>
              <a:buFont typeface="Wingdings" panose="05000000000000000000" pitchFamily="2" charset="2"/>
              <a:buChar char="l"/>
            </a:pPr>
            <a:r>
              <a:rPr lang="zh-CN" altLang="en-US" sz="2400" dirty="0">
                <a:solidFill>
                  <a:schemeClr val="tx1"/>
                </a:solidFill>
                <a:latin typeface="微软雅黑" panose="020B0503020204020204" pitchFamily="34" charset="-122"/>
                <a:ea typeface="微软雅黑" panose="020B0503020204020204" pitchFamily="34" charset="-122"/>
              </a:rPr>
              <a:t>实验中考察</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不同问题规模</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下，算法</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程序运行时间；</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相同问题规模</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下，算法</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程序针对不同的输入</a:t>
            </a:r>
            <a:r>
              <a:rPr lang="en-US" altLang="zh-CN" sz="2400" dirty="0">
                <a:latin typeface="微软雅黑" panose="020B0503020204020204" pitchFamily="34" charset="-122"/>
                <a:ea typeface="微软雅黑" panose="020B0503020204020204" pitchFamily="34" charset="-122"/>
              </a:rPr>
              <a:t>I——</a:t>
            </a:r>
            <a:r>
              <a:rPr lang="zh-CN" altLang="en-US" sz="2400" dirty="0">
                <a:latin typeface="微软雅黑" panose="020B0503020204020204" pitchFamily="34" charset="-122"/>
                <a:ea typeface="微软雅黑" panose="020B0503020204020204" pitchFamily="34" charset="-122"/>
              </a:rPr>
              <a:t>具有不同的</a:t>
            </a:r>
            <a:r>
              <a:rPr lang="en-US" altLang="zh-CN" sz="2400" dirty="0">
                <a:latin typeface="微软雅黑" panose="020B0503020204020204" pitchFamily="34" charset="-122"/>
                <a:ea typeface="微软雅黑" panose="020B0503020204020204" pitchFamily="34" charset="-122"/>
              </a:rPr>
              <a:t>DD(n)</a:t>
            </a:r>
            <a:r>
              <a:rPr lang="zh-CN" altLang="en-US" sz="2400" dirty="0">
                <a:latin typeface="微软雅黑" panose="020B0503020204020204" pitchFamily="34" charset="-122"/>
                <a:ea typeface="微软雅黑" panose="020B0503020204020204" pitchFamily="34" charset="-122"/>
              </a:rPr>
              <a:t>的运行时间</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457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实验数据</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TD-LTE</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网络小区</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基站配置数据</a:t>
            </a:r>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2021/10/24</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7</a:t>
            </a:fld>
            <a:endParaRPr kumimoji="1" lang="zh-CN" altLang="en-US" dirty="0"/>
          </a:p>
        </p:txBody>
      </p:sp>
      <p:sp>
        <p:nvSpPr>
          <p:cNvPr id="2" name="灯片编号占位符 1"/>
          <p:cNvSpPr>
            <a:spLocks noGrp="1"/>
          </p:cNvSpPr>
          <p:nvPr>
            <p:ph type="sldNum" sz="quarter" idx="12"/>
          </p:nvPr>
        </p:nvSpPr>
        <p:spPr/>
        <p:txBody>
          <a:bodyPr/>
          <a:lstStyle/>
          <a:p>
            <a:endParaRPr lang="zh-CN" altLang="en-US"/>
          </a:p>
        </p:txBody>
      </p:sp>
      <p:sp>
        <p:nvSpPr>
          <p:cNvPr id="31"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375139" y="1094649"/>
            <a:ext cx="11483185" cy="2408947"/>
          </a:xfrm>
          <a:noFill/>
        </p:spPr>
        <p:txBody>
          <a:bodyPr/>
          <a:lstStyle/>
          <a:p>
            <a:pPr marL="342900" indent="-342900" algn="l">
              <a:lnSpc>
                <a:spcPct val="125000"/>
              </a:lnSpc>
              <a:spcBef>
                <a:spcPts val="600"/>
              </a:spcBef>
              <a:buFont typeface="Wingdings" panose="05000000000000000000" pitchFamily="2" charset="2"/>
              <a:buChar char="l"/>
            </a:pPr>
            <a:r>
              <a:rPr lang="en-US" altLang="zh-CN" sz="2400" dirty="0">
                <a:solidFill>
                  <a:schemeClr val="tx1"/>
                </a:solidFill>
                <a:latin typeface="微软雅黑" panose="020B0503020204020204" pitchFamily="34" charset="-122"/>
                <a:ea typeface="微软雅黑" panose="020B0503020204020204" pitchFamily="34" charset="-122"/>
              </a:rPr>
              <a:t>TD-LTE</a:t>
            </a:r>
            <a:r>
              <a:rPr lang="zh-CN" altLang="en-US" sz="2400" dirty="0">
                <a:solidFill>
                  <a:schemeClr val="tx1"/>
                </a:solidFill>
                <a:latin typeface="微软雅黑" panose="020B0503020204020204" pitchFamily="34" charset="-122"/>
                <a:ea typeface="微软雅黑" panose="020B0503020204020204" pitchFamily="34" charset="-122"/>
              </a:rPr>
              <a:t>网络覆盖区域由一系列小区组成，小区覆盖范围</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不同问题规模</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下，算法</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程序运行时间；基站为小区内的用户提供无线通信服务</a:t>
            </a:r>
          </a:p>
          <a:p>
            <a:pPr marL="800100" lvl="1" indent="-342900">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个基站覆盖范围划分为多个小区、扇区</a:t>
            </a:r>
            <a:endParaRPr lang="zh-CN" altLang="en-US" sz="2800" dirty="0"/>
          </a:p>
          <a:p>
            <a:pPr marL="800100" lvl="1" indent="-342900">
              <a:lnSpc>
                <a:spcPct val="125000"/>
              </a:lnSpc>
              <a:spcBef>
                <a:spcPts val="600"/>
              </a:spcBef>
              <a:buClr>
                <a:srgbClr val="FF0000"/>
              </a:buClr>
              <a:buSzPct val="80000"/>
              <a:buFont typeface="Wingdings" panose="05000000000000000000" pitchFamily="2" charset="2"/>
              <a:buChar char="n"/>
            </a:pPr>
            <a:endParaRPr lang="en-US" altLang="zh-CN" sz="2400" dirty="0">
              <a:latin typeface="微软雅黑" panose="020B0503020204020204" pitchFamily="34" charset="-122"/>
              <a:ea typeface="微软雅黑" panose="020B0503020204020204" pitchFamily="34" charset="-122"/>
            </a:endParaRPr>
          </a:p>
        </p:txBody>
      </p:sp>
      <p:grpSp>
        <p:nvGrpSpPr>
          <p:cNvPr id="98" name="Group 86"/>
          <p:cNvGrpSpPr>
            <a:grpSpLocks/>
          </p:cNvGrpSpPr>
          <p:nvPr/>
        </p:nvGrpSpPr>
        <p:grpSpPr bwMode="auto">
          <a:xfrm>
            <a:off x="1767374" y="3260094"/>
            <a:ext cx="4175125" cy="2736850"/>
            <a:chOff x="748" y="1979"/>
            <a:chExt cx="2630" cy="1724"/>
          </a:xfrm>
        </p:grpSpPr>
        <p:sp>
          <p:nvSpPr>
            <p:cNvPr id="99" name="Freeform 5"/>
            <p:cNvSpPr>
              <a:spLocks/>
            </p:cNvSpPr>
            <p:nvPr/>
          </p:nvSpPr>
          <p:spPr bwMode="auto">
            <a:xfrm>
              <a:off x="748" y="2433"/>
              <a:ext cx="2630" cy="1270"/>
            </a:xfrm>
            <a:custGeom>
              <a:avLst/>
              <a:gdLst>
                <a:gd name="T0" fmla="*/ 14 w 4464"/>
                <a:gd name="T1" fmla="*/ 32 h 2176"/>
                <a:gd name="T2" fmla="*/ 4 w 4464"/>
                <a:gd name="T3" fmla="*/ 35 h 2176"/>
                <a:gd name="T4" fmla="*/ 8 w 4464"/>
                <a:gd name="T5" fmla="*/ 39 h 2176"/>
                <a:gd name="T6" fmla="*/ 4 w 4464"/>
                <a:gd name="T7" fmla="*/ 40 h 2176"/>
                <a:gd name="T8" fmla="*/ 0 w 4464"/>
                <a:gd name="T9" fmla="*/ 46 h 2176"/>
                <a:gd name="T10" fmla="*/ 2 w 4464"/>
                <a:gd name="T11" fmla="*/ 52 h 2176"/>
                <a:gd name="T12" fmla="*/ 8 w 4464"/>
                <a:gd name="T13" fmla="*/ 56 h 2176"/>
                <a:gd name="T14" fmla="*/ 18 w 4464"/>
                <a:gd name="T15" fmla="*/ 61 h 2176"/>
                <a:gd name="T16" fmla="*/ 32 w 4464"/>
                <a:gd name="T17" fmla="*/ 66 h 2176"/>
                <a:gd name="T18" fmla="*/ 44 w 4464"/>
                <a:gd name="T19" fmla="*/ 70 h 2176"/>
                <a:gd name="T20" fmla="*/ 42 w 4464"/>
                <a:gd name="T21" fmla="*/ 76 h 2176"/>
                <a:gd name="T22" fmla="*/ 58 w 4464"/>
                <a:gd name="T23" fmla="*/ 80 h 2176"/>
                <a:gd name="T24" fmla="*/ 77 w 4464"/>
                <a:gd name="T25" fmla="*/ 85 h 2176"/>
                <a:gd name="T26" fmla="*/ 100 w 4464"/>
                <a:gd name="T27" fmla="*/ 85 h 2176"/>
                <a:gd name="T28" fmla="*/ 106 w 4464"/>
                <a:gd name="T29" fmla="*/ 84 h 2176"/>
                <a:gd name="T30" fmla="*/ 128 w 4464"/>
                <a:gd name="T31" fmla="*/ 86 h 2176"/>
                <a:gd name="T32" fmla="*/ 143 w 4464"/>
                <a:gd name="T33" fmla="*/ 82 h 2176"/>
                <a:gd name="T34" fmla="*/ 163 w 4464"/>
                <a:gd name="T35" fmla="*/ 84 h 2176"/>
                <a:gd name="T36" fmla="*/ 168 w 4464"/>
                <a:gd name="T37" fmla="*/ 75 h 2176"/>
                <a:gd name="T38" fmla="*/ 168 w 4464"/>
                <a:gd name="T39" fmla="*/ 65 h 2176"/>
                <a:gd name="T40" fmla="*/ 170 w 4464"/>
                <a:gd name="T41" fmla="*/ 60 h 2176"/>
                <a:gd name="T42" fmla="*/ 179 w 4464"/>
                <a:gd name="T43" fmla="*/ 52 h 2176"/>
                <a:gd name="T44" fmla="*/ 179 w 4464"/>
                <a:gd name="T45" fmla="*/ 47 h 2176"/>
                <a:gd name="T46" fmla="*/ 187 w 4464"/>
                <a:gd name="T47" fmla="*/ 36 h 2176"/>
                <a:gd name="T48" fmla="*/ 177 w 4464"/>
                <a:gd name="T49" fmla="*/ 28 h 2176"/>
                <a:gd name="T50" fmla="*/ 167 w 4464"/>
                <a:gd name="T51" fmla="*/ 18 h 2176"/>
                <a:gd name="T52" fmla="*/ 154 w 4464"/>
                <a:gd name="T53" fmla="*/ 12 h 2176"/>
                <a:gd name="T54" fmla="*/ 143 w 4464"/>
                <a:gd name="T55" fmla="*/ 9 h 2176"/>
                <a:gd name="T56" fmla="*/ 110 w 4464"/>
                <a:gd name="T57" fmla="*/ 7 h 2176"/>
                <a:gd name="T58" fmla="*/ 88 w 4464"/>
                <a:gd name="T59" fmla="*/ 0 h 2176"/>
                <a:gd name="T60" fmla="*/ 82 w 4464"/>
                <a:gd name="T61" fmla="*/ 2 h 2176"/>
                <a:gd name="T62" fmla="*/ 78 w 4464"/>
                <a:gd name="T63" fmla="*/ 9 h 2176"/>
                <a:gd name="T64" fmla="*/ 64 w 4464"/>
                <a:gd name="T65" fmla="*/ 12 h 2176"/>
                <a:gd name="T66" fmla="*/ 44 w 4464"/>
                <a:gd name="T67" fmla="*/ 12 h 2176"/>
                <a:gd name="T68" fmla="*/ 36 w 4464"/>
                <a:gd name="T69" fmla="*/ 16 h 2176"/>
                <a:gd name="T70" fmla="*/ 28 w 4464"/>
                <a:gd name="T71" fmla="*/ 25 h 2176"/>
                <a:gd name="T72" fmla="*/ 22 w 4464"/>
                <a:gd name="T73" fmla="*/ 28 h 2176"/>
                <a:gd name="T74" fmla="*/ 14 w 4464"/>
                <a:gd name="T75" fmla="*/ 32 h 21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464" h="2176">
                  <a:moveTo>
                    <a:pt x="336" y="793"/>
                  </a:moveTo>
                  <a:lnTo>
                    <a:pt x="96" y="882"/>
                  </a:lnTo>
                  <a:lnTo>
                    <a:pt x="192" y="970"/>
                  </a:lnTo>
                  <a:lnTo>
                    <a:pt x="96" y="1014"/>
                  </a:lnTo>
                  <a:lnTo>
                    <a:pt x="0" y="1146"/>
                  </a:lnTo>
                  <a:lnTo>
                    <a:pt x="48" y="1322"/>
                  </a:lnTo>
                  <a:lnTo>
                    <a:pt x="192" y="1411"/>
                  </a:lnTo>
                  <a:lnTo>
                    <a:pt x="432" y="1543"/>
                  </a:lnTo>
                  <a:lnTo>
                    <a:pt x="768" y="1675"/>
                  </a:lnTo>
                  <a:lnTo>
                    <a:pt x="1056" y="1763"/>
                  </a:lnTo>
                  <a:lnTo>
                    <a:pt x="1008" y="1940"/>
                  </a:lnTo>
                  <a:lnTo>
                    <a:pt x="1392" y="2028"/>
                  </a:lnTo>
                  <a:lnTo>
                    <a:pt x="1824" y="2160"/>
                  </a:lnTo>
                  <a:lnTo>
                    <a:pt x="2400" y="2160"/>
                  </a:lnTo>
                  <a:lnTo>
                    <a:pt x="2544" y="2116"/>
                  </a:lnTo>
                  <a:lnTo>
                    <a:pt x="3055" y="2176"/>
                  </a:lnTo>
                  <a:lnTo>
                    <a:pt x="3408" y="2072"/>
                  </a:lnTo>
                  <a:lnTo>
                    <a:pt x="3888" y="2116"/>
                  </a:lnTo>
                  <a:lnTo>
                    <a:pt x="4032" y="1896"/>
                  </a:lnTo>
                  <a:lnTo>
                    <a:pt x="4032" y="1631"/>
                  </a:lnTo>
                  <a:lnTo>
                    <a:pt x="4080" y="1499"/>
                  </a:lnTo>
                  <a:lnTo>
                    <a:pt x="4272" y="1322"/>
                  </a:lnTo>
                  <a:lnTo>
                    <a:pt x="4272" y="1190"/>
                  </a:lnTo>
                  <a:lnTo>
                    <a:pt x="4464" y="926"/>
                  </a:lnTo>
                  <a:lnTo>
                    <a:pt x="4224" y="705"/>
                  </a:lnTo>
                  <a:lnTo>
                    <a:pt x="3984" y="441"/>
                  </a:lnTo>
                  <a:lnTo>
                    <a:pt x="3696" y="309"/>
                  </a:lnTo>
                  <a:lnTo>
                    <a:pt x="3408" y="220"/>
                  </a:lnTo>
                  <a:lnTo>
                    <a:pt x="2640" y="176"/>
                  </a:lnTo>
                  <a:lnTo>
                    <a:pt x="2112" y="0"/>
                  </a:lnTo>
                  <a:lnTo>
                    <a:pt x="1968" y="44"/>
                  </a:lnTo>
                  <a:lnTo>
                    <a:pt x="1872" y="220"/>
                  </a:lnTo>
                  <a:lnTo>
                    <a:pt x="1536" y="309"/>
                  </a:lnTo>
                  <a:lnTo>
                    <a:pt x="1056" y="309"/>
                  </a:lnTo>
                  <a:lnTo>
                    <a:pt x="864" y="397"/>
                  </a:lnTo>
                  <a:lnTo>
                    <a:pt x="672" y="617"/>
                  </a:lnTo>
                  <a:lnTo>
                    <a:pt x="528" y="705"/>
                  </a:lnTo>
                  <a:lnTo>
                    <a:pt x="336" y="793"/>
                  </a:lnTo>
                  <a:close/>
                </a:path>
              </a:pathLst>
            </a:custGeom>
            <a:solidFill>
              <a:srgbClr val="FFCC00">
                <a:alpha val="50195"/>
              </a:srgbClr>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100" name="Freeform 6"/>
            <p:cNvSpPr>
              <a:spLocks/>
            </p:cNvSpPr>
            <p:nvPr/>
          </p:nvSpPr>
          <p:spPr bwMode="auto">
            <a:xfrm>
              <a:off x="1398" y="2640"/>
              <a:ext cx="1429" cy="950"/>
            </a:xfrm>
            <a:custGeom>
              <a:avLst/>
              <a:gdLst>
                <a:gd name="T0" fmla="*/ 6 w 2426"/>
                <a:gd name="T1" fmla="*/ 43 h 1632"/>
                <a:gd name="T2" fmla="*/ 14 w 2426"/>
                <a:gd name="T3" fmla="*/ 43 h 1632"/>
                <a:gd name="T4" fmla="*/ 12 w 2426"/>
                <a:gd name="T5" fmla="*/ 52 h 1632"/>
                <a:gd name="T6" fmla="*/ 20 w 2426"/>
                <a:gd name="T7" fmla="*/ 58 h 1632"/>
                <a:gd name="T8" fmla="*/ 32 w 2426"/>
                <a:gd name="T9" fmla="*/ 54 h 1632"/>
                <a:gd name="T10" fmla="*/ 40 w 2426"/>
                <a:gd name="T11" fmla="*/ 51 h 1632"/>
                <a:gd name="T12" fmla="*/ 48 w 2426"/>
                <a:gd name="T13" fmla="*/ 51 h 1632"/>
                <a:gd name="T14" fmla="*/ 52 w 2426"/>
                <a:gd name="T15" fmla="*/ 56 h 1632"/>
                <a:gd name="T16" fmla="*/ 62 w 2426"/>
                <a:gd name="T17" fmla="*/ 63 h 1632"/>
                <a:gd name="T18" fmla="*/ 72 w 2426"/>
                <a:gd name="T19" fmla="*/ 63 h 1632"/>
                <a:gd name="T20" fmla="*/ 82 w 2426"/>
                <a:gd name="T21" fmla="*/ 56 h 1632"/>
                <a:gd name="T22" fmla="*/ 84 w 2426"/>
                <a:gd name="T23" fmla="*/ 51 h 1632"/>
                <a:gd name="T24" fmla="*/ 92 w 2426"/>
                <a:gd name="T25" fmla="*/ 45 h 1632"/>
                <a:gd name="T26" fmla="*/ 100 w 2426"/>
                <a:gd name="T27" fmla="*/ 41 h 1632"/>
                <a:gd name="T28" fmla="*/ 101 w 2426"/>
                <a:gd name="T29" fmla="*/ 38 h 1632"/>
                <a:gd name="T30" fmla="*/ 101 w 2426"/>
                <a:gd name="T31" fmla="*/ 32 h 1632"/>
                <a:gd name="T32" fmla="*/ 100 w 2426"/>
                <a:gd name="T33" fmla="*/ 30 h 1632"/>
                <a:gd name="T34" fmla="*/ 101 w 2426"/>
                <a:gd name="T35" fmla="*/ 29 h 1632"/>
                <a:gd name="T36" fmla="*/ 101 w 2426"/>
                <a:gd name="T37" fmla="*/ 28 h 1632"/>
                <a:gd name="T38" fmla="*/ 94 w 2426"/>
                <a:gd name="T39" fmla="*/ 19 h 1632"/>
                <a:gd name="T40" fmla="*/ 84 w 2426"/>
                <a:gd name="T41" fmla="*/ 13 h 1632"/>
                <a:gd name="T42" fmla="*/ 82 w 2426"/>
                <a:gd name="T43" fmla="*/ 6 h 1632"/>
                <a:gd name="T44" fmla="*/ 68 w 2426"/>
                <a:gd name="T45" fmla="*/ 6 h 1632"/>
                <a:gd name="T46" fmla="*/ 60 w 2426"/>
                <a:gd name="T47" fmla="*/ 0 h 1632"/>
                <a:gd name="T48" fmla="*/ 46 w 2426"/>
                <a:gd name="T49" fmla="*/ 2 h 1632"/>
                <a:gd name="T50" fmla="*/ 32 w 2426"/>
                <a:gd name="T51" fmla="*/ 6 h 1632"/>
                <a:gd name="T52" fmla="*/ 24 w 2426"/>
                <a:gd name="T53" fmla="*/ 8 h 1632"/>
                <a:gd name="T54" fmla="*/ 10 w 2426"/>
                <a:gd name="T55" fmla="*/ 15 h 1632"/>
                <a:gd name="T56" fmla="*/ 10 w 2426"/>
                <a:gd name="T57" fmla="*/ 24 h 1632"/>
                <a:gd name="T58" fmla="*/ 4 w 2426"/>
                <a:gd name="T59" fmla="*/ 28 h 1632"/>
                <a:gd name="T60" fmla="*/ 0 w 2426"/>
                <a:gd name="T61" fmla="*/ 41 h 1632"/>
                <a:gd name="T62" fmla="*/ 6 w 2426"/>
                <a:gd name="T63" fmla="*/ 43 h 16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26" h="1632">
                  <a:moveTo>
                    <a:pt x="144" y="1104"/>
                  </a:moveTo>
                  <a:lnTo>
                    <a:pt x="336" y="1104"/>
                  </a:lnTo>
                  <a:cubicBezTo>
                    <a:pt x="306" y="1326"/>
                    <a:pt x="361" y="1274"/>
                    <a:pt x="298" y="1329"/>
                  </a:cubicBezTo>
                  <a:lnTo>
                    <a:pt x="480" y="1488"/>
                  </a:lnTo>
                  <a:lnTo>
                    <a:pt x="768" y="1392"/>
                  </a:lnTo>
                  <a:lnTo>
                    <a:pt x="960" y="1296"/>
                  </a:lnTo>
                  <a:lnTo>
                    <a:pt x="1152" y="1296"/>
                  </a:lnTo>
                  <a:lnTo>
                    <a:pt x="1248" y="1440"/>
                  </a:lnTo>
                  <a:lnTo>
                    <a:pt x="1488" y="1632"/>
                  </a:lnTo>
                  <a:lnTo>
                    <a:pt x="1728" y="1632"/>
                  </a:lnTo>
                  <a:lnTo>
                    <a:pt x="1968" y="1440"/>
                  </a:lnTo>
                  <a:lnTo>
                    <a:pt x="2016" y="1296"/>
                  </a:lnTo>
                  <a:lnTo>
                    <a:pt x="2208" y="1152"/>
                  </a:lnTo>
                  <a:lnTo>
                    <a:pt x="2400" y="1056"/>
                  </a:lnTo>
                  <a:cubicBezTo>
                    <a:pt x="2408" y="1028"/>
                    <a:pt x="2426" y="1001"/>
                    <a:pt x="2426" y="971"/>
                  </a:cubicBezTo>
                  <a:cubicBezTo>
                    <a:pt x="2426" y="924"/>
                    <a:pt x="2418" y="831"/>
                    <a:pt x="2418" y="831"/>
                  </a:cubicBezTo>
                  <a:cubicBezTo>
                    <a:pt x="2412" y="810"/>
                    <a:pt x="2400" y="790"/>
                    <a:pt x="2400" y="768"/>
                  </a:cubicBezTo>
                  <a:cubicBezTo>
                    <a:pt x="2400" y="760"/>
                    <a:pt x="2416" y="760"/>
                    <a:pt x="2418" y="753"/>
                  </a:cubicBezTo>
                  <a:cubicBezTo>
                    <a:pt x="2422" y="741"/>
                    <a:pt x="2418" y="727"/>
                    <a:pt x="2418" y="714"/>
                  </a:cubicBezTo>
                  <a:lnTo>
                    <a:pt x="2256" y="480"/>
                  </a:lnTo>
                  <a:lnTo>
                    <a:pt x="2016" y="336"/>
                  </a:lnTo>
                  <a:lnTo>
                    <a:pt x="1968" y="144"/>
                  </a:lnTo>
                  <a:lnTo>
                    <a:pt x="1632" y="144"/>
                  </a:lnTo>
                  <a:lnTo>
                    <a:pt x="1440" y="0"/>
                  </a:lnTo>
                  <a:lnTo>
                    <a:pt x="1104" y="48"/>
                  </a:lnTo>
                  <a:lnTo>
                    <a:pt x="768" y="144"/>
                  </a:lnTo>
                  <a:lnTo>
                    <a:pt x="576" y="192"/>
                  </a:lnTo>
                  <a:lnTo>
                    <a:pt x="240" y="384"/>
                  </a:lnTo>
                  <a:lnTo>
                    <a:pt x="240" y="624"/>
                  </a:lnTo>
                  <a:lnTo>
                    <a:pt x="96" y="720"/>
                  </a:lnTo>
                  <a:lnTo>
                    <a:pt x="0" y="1056"/>
                  </a:lnTo>
                  <a:lnTo>
                    <a:pt x="144" y="1104"/>
                  </a:lnTo>
                  <a:close/>
                </a:path>
              </a:pathLst>
            </a:custGeom>
            <a:solidFill>
              <a:srgbClr val="FF9900">
                <a:alpha val="50195"/>
              </a:srgbClr>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101" name="Freeform 7"/>
            <p:cNvSpPr>
              <a:spLocks/>
            </p:cNvSpPr>
            <p:nvPr/>
          </p:nvSpPr>
          <p:spPr bwMode="auto">
            <a:xfrm>
              <a:off x="1746" y="2764"/>
              <a:ext cx="676" cy="306"/>
            </a:xfrm>
            <a:custGeom>
              <a:avLst/>
              <a:gdLst>
                <a:gd name="T0" fmla="*/ 0 w 2426"/>
                <a:gd name="T1" fmla="*/ 0 h 1632"/>
                <a:gd name="T2" fmla="*/ 0 w 2426"/>
                <a:gd name="T3" fmla="*/ 0 h 1632"/>
                <a:gd name="T4" fmla="*/ 0 w 2426"/>
                <a:gd name="T5" fmla="*/ 0 h 1632"/>
                <a:gd name="T6" fmla="*/ 0 w 2426"/>
                <a:gd name="T7" fmla="*/ 0 h 1632"/>
                <a:gd name="T8" fmla="*/ 0 w 2426"/>
                <a:gd name="T9" fmla="*/ 0 h 1632"/>
                <a:gd name="T10" fmla="*/ 1 w 2426"/>
                <a:gd name="T11" fmla="*/ 0 h 1632"/>
                <a:gd name="T12" fmla="*/ 1 w 2426"/>
                <a:gd name="T13" fmla="*/ 0 h 1632"/>
                <a:gd name="T14" fmla="*/ 1 w 2426"/>
                <a:gd name="T15" fmla="*/ 0 h 1632"/>
                <a:gd name="T16" fmla="*/ 1 w 2426"/>
                <a:gd name="T17" fmla="*/ 0 h 1632"/>
                <a:gd name="T18" fmla="*/ 1 w 2426"/>
                <a:gd name="T19" fmla="*/ 0 h 1632"/>
                <a:gd name="T20" fmla="*/ 1 w 2426"/>
                <a:gd name="T21" fmla="*/ 0 h 1632"/>
                <a:gd name="T22" fmla="*/ 1 w 2426"/>
                <a:gd name="T23" fmla="*/ 0 h 1632"/>
                <a:gd name="T24" fmla="*/ 1 w 2426"/>
                <a:gd name="T25" fmla="*/ 0 h 1632"/>
                <a:gd name="T26" fmla="*/ 1 w 2426"/>
                <a:gd name="T27" fmla="*/ 0 h 1632"/>
                <a:gd name="T28" fmla="*/ 1 w 2426"/>
                <a:gd name="T29" fmla="*/ 0 h 1632"/>
                <a:gd name="T30" fmla="*/ 1 w 2426"/>
                <a:gd name="T31" fmla="*/ 0 h 1632"/>
                <a:gd name="T32" fmla="*/ 1 w 2426"/>
                <a:gd name="T33" fmla="*/ 0 h 1632"/>
                <a:gd name="T34" fmla="*/ 1 w 2426"/>
                <a:gd name="T35" fmla="*/ 0 h 1632"/>
                <a:gd name="T36" fmla="*/ 1 w 2426"/>
                <a:gd name="T37" fmla="*/ 0 h 1632"/>
                <a:gd name="T38" fmla="*/ 1 w 2426"/>
                <a:gd name="T39" fmla="*/ 0 h 1632"/>
                <a:gd name="T40" fmla="*/ 1 w 2426"/>
                <a:gd name="T41" fmla="*/ 0 h 1632"/>
                <a:gd name="T42" fmla="*/ 1 w 2426"/>
                <a:gd name="T43" fmla="*/ 0 h 1632"/>
                <a:gd name="T44" fmla="*/ 1 w 2426"/>
                <a:gd name="T45" fmla="*/ 0 h 1632"/>
                <a:gd name="T46" fmla="*/ 1 w 2426"/>
                <a:gd name="T47" fmla="*/ 0 h 1632"/>
                <a:gd name="T48" fmla="*/ 1 w 2426"/>
                <a:gd name="T49" fmla="*/ 0 h 1632"/>
                <a:gd name="T50" fmla="*/ 0 w 2426"/>
                <a:gd name="T51" fmla="*/ 0 h 1632"/>
                <a:gd name="T52" fmla="*/ 0 w 2426"/>
                <a:gd name="T53" fmla="*/ 0 h 1632"/>
                <a:gd name="T54" fmla="*/ 0 w 2426"/>
                <a:gd name="T55" fmla="*/ 0 h 1632"/>
                <a:gd name="T56" fmla="*/ 0 w 2426"/>
                <a:gd name="T57" fmla="*/ 0 h 1632"/>
                <a:gd name="T58" fmla="*/ 0 w 2426"/>
                <a:gd name="T59" fmla="*/ 0 h 1632"/>
                <a:gd name="T60" fmla="*/ 0 w 2426"/>
                <a:gd name="T61" fmla="*/ 0 h 1632"/>
                <a:gd name="T62" fmla="*/ 0 w 2426"/>
                <a:gd name="T63" fmla="*/ 0 h 16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26" h="1632">
                  <a:moveTo>
                    <a:pt x="144" y="1104"/>
                  </a:moveTo>
                  <a:lnTo>
                    <a:pt x="336" y="1104"/>
                  </a:lnTo>
                  <a:cubicBezTo>
                    <a:pt x="306" y="1326"/>
                    <a:pt x="361" y="1274"/>
                    <a:pt x="298" y="1329"/>
                  </a:cubicBezTo>
                  <a:lnTo>
                    <a:pt x="480" y="1488"/>
                  </a:lnTo>
                  <a:lnTo>
                    <a:pt x="768" y="1392"/>
                  </a:lnTo>
                  <a:lnTo>
                    <a:pt x="960" y="1296"/>
                  </a:lnTo>
                  <a:lnTo>
                    <a:pt x="1152" y="1296"/>
                  </a:lnTo>
                  <a:lnTo>
                    <a:pt x="1248" y="1440"/>
                  </a:lnTo>
                  <a:lnTo>
                    <a:pt x="1488" y="1632"/>
                  </a:lnTo>
                  <a:lnTo>
                    <a:pt x="1728" y="1632"/>
                  </a:lnTo>
                  <a:lnTo>
                    <a:pt x="1968" y="1440"/>
                  </a:lnTo>
                  <a:lnTo>
                    <a:pt x="2016" y="1296"/>
                  </a:lnTo>
                  <a:lnTo>
                    <a:pt x="2208" y="1152"/>
                  </a:lnTo>
                  <a:lnTo>
                    <a:pt x="2400" y="1056"/>
                  </a:lnTo>
                  <a:cubicBezTo>
                    <a:pt x="2408" y="1028"/>
                    <a:pt x="2426" y="1001"/>
                    <a:pt x="2426" y="971"/>
                  </a:cubicBezTo>
                  <a:cubicBezTo>
                    <a:pt x="2426" y="924"/>
                    <a:pt x="2418" y="831"/>
                    <a:pt x="2418" y="831"/>
                  </a:cubicBezTo>
                  <a:cubicBezTo>
                    <a:pt x="2412" y="810"/>
                    <a:pt x="2400" y="790"/>
                    <a:pt x="2400" y="768"/>
                  </a:cubicBezTo>
                  <a:cubicBezTo>
                    <a:pt x="2400" y="760"/>
                    <a:pt x="2416" y="760"/>
                    <a:pt x="2418" y="753"/>
                  </a:cubicBezTo>
                  <a:cubicBezTo>
                    <a:pt x="2422" y="741"/>
                    <a:pt x="2418" y="727"/>
                    <a:pt x="2418" y="714"/>
                  </a:cubicBezTo>
                  <a:lnTo>
                    <a:pt x="2256" y="480"/>
                  </a:lnTo>
                  <a:lnTo>
                    <a:pt x="2016" y="336"/>
                  </a:lnTo>
                  <a:lnTo>
                    <a:pt x="1968" y="144"/>
                  </a:lnTo>
                  <a:lnTo>
                    <a:pt x="1632" y="144"/>
                  </a:lnTo>
                  <a:lnTo>
                    <a:pt x="1440" y="0"/>
                  </a:lnTo>
                  <a:lnTo>
                    <a:pt x="1104" y="48"/>
                  </a:lnTo>
                  <a:lnTo>
                    <a:pt x="768" y="144"/>
                  </a:lnTo>
                  <a:lnTo>
                    <a:pt x="576" y="192"/>
                  </a:lnTo>
                  <a:lnTo>
                    <a:pt x="240" y="384"/>
                  </a:lnTo>
                  <a:lnTo>
                    <a:pt x="240" y="624"/>
                  </a:lnTo>
                  <a:lnTo>
                    <a:pt x="96" y="720"/>
                  </a:lnTo>
                  <a:lnTo>
                    <a:pt x="0" y="1056"/>
                  </a:lnTo>
                  <a:lnTo>
                    <a:pt x="144" y="1104"/>
                  </a:lnTo>
                  <a:close/>
                </a:path>
              </a:pathLst>
            </a:custGeom>
            <a:solidFill>
              <a:srgbClr val="FF6600">
                <a:alpha val="50195"/>
              </a:srgbClr>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grpSp>
          <p:nvGrpSpPr>
            <p:cNvPr id="102" name="Group 9"/>
            <p:cNvGrpSpPr>
              <a:grpSpLocks/>
            </p:cNvGrpSpPr>
            <p:nvPr/>
          </p:nvGrpSpPr>
          <p:grpSpPr bwMode="auto">
            <a:xfrm>
              <a:off x="2025" y="2085"/>
              <a:ext cx="196" cy="872"/>
              <a:chOff x="3309" y="2339"/>
              <a:chExt cx="282" cy="869"/>
            </a:xfrm>
          </p:grpSpPr>
          <p:sp>
            <p:nvSpPr>
              <p:cNvPr id="114" name="Line 10"/>
              <p:cNvSpPr>
                <a:spLocks noChangeShapeType="1"/>
              </p:cNvSpPr>
              <p:nvPr/>
            </p:nvSpPr>
            <p:spPr bwMode="auto">
              <a:xfrm>
                <a:off x="3468" y="2400"/>
                <a:ext cx="112" cy="796"/>
              </a:xfrm>
              <a:prstGeom prst="line">
                <a:avLst/>
              </a:prstGeom>
              <a:noFill/>
              <a:ln w="38100" cmpd="dbl">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 name="Line 11"/>
              <p:cNvSpPr>
                <a:spLocks noChangeShapeType="1"/>
              </p:cNvSpPr>
              <p:nvPr/>
            </p:nvSpPr>
            <p:spPr bwMode="auto">
              <a:xfrm flipH="1">
                <a:off x="3341" y="2400"/>
                <a:ext cx="103" cy="796"/>
              </a:xfrm>
              <a:prstGeom prst="line">
                <a:avLst/>
              </a:prstGeom>
              <a:noFill/>
              <a:ln w="38100" cmpd="dbl">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Line 12"/>
              <p:cNvSpPr>
                <a:spLocks noChangeShapeType="1"/>
              </p:cNvSpPr>
              <p:nvPr/>
            </p:nvSpPr>
            <p:spPr bwMode="auto">
              <a:xfrm flipH="1">
                <a:off x="3309" y="2391"/>
                <a:ext cx="125" cy="719"/>
              </a:xfrm>
              <a:prstGeom prst="line">
                <a:avLst/>
              </a:prstGeom>
              <a:noFill/>
              <a:ln w="38100" cmpd="dbl">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 name="Line 13"/>
              <p:cNvSpPr>
                <a:spLocks noChangeShapeType="1"/>
              </p:cNvSpPr>
              <p:nvPr/>
            </p:nvSpPr>
            <p:spPr bwMode="auto">
              <a:xfrm>
                <a:off x="3456" y="2365"/>
                <a:ext cx="0" cy="1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 name="Line 14"/>
              <p:cNvSpPr>
                <a:spLocks noChangeShapeType="1"/>
              </p:cNvSpPr>
              <p:nvPr/>
            </p:nvSpPr>
            <p:spPr bwMode="auto">
              <a:xfrm flipH="1">
                <a:off x="3433" y="2361"/>
                <a:ext cx="27"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 name="Line 15"/>
              <p:cNvSpPr>
                <a:spLocks noChangeShapeType="1"/>
              </p:cNvSpPr>
              <p:nvPr/>
            </p:nvSpPr>
            <p:spPr bwMode="auto">
              <a:xfrm flipH="1">
                <a:off x="3428" y="2365"/>
                <a:ext cx="13" cy="1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Line 16"/>
              <p:cNvSpPr>
                <a:spLocks noChangeShapeType="1"/>
              </p:cNvSpPr>
              <p:nvPr/>
            </p:nvSpPr>
            <p:spPr bwMode="auto">
              <a:xfrm>
                <a:off x="3436" y="2383"/>
                <a:ext cx="16" cy="1"/>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 name="Line 17"/>
              <p:cNvSpPr>
                <a:spLocks noChangeShapeType="1"/>
              </p:cNvSpPr>
              <p:nvPr/>
            </p:nvSpPr>
            <p:spPr bwMode="auto">
              <a:xfrm flipV="1">
                <a:off x="3427" y="2354"/>
                <a:ext cx="5" cy="29"/>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 name="Line 18"/>
              <p:cNvSpPr>
                <a:spLocks noChangeShapeType="1"/>
              </p:cNvSpPr>
              <p:nvPr/>
            </p:nvSpPr>
            <p:spPr bwMode="auto">
              <a:xfrm>
                <a:off x="3444" y="2365"/>
                <a:ext cx="0" cy="1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 name="Line 19"/>
              <p:cNvSpPr>
                <a:spLocks noChangeShapeType="1"/>
              </p:cNvSpPr>
              <p:nvPr/>
            </p:nvSpPr>
            <p:spPr bwMode="auto">
              <a:xfrm flipH="1" flipV="1">
                <a:off x="3440" y="2339"/>
                <a:ext cx="20" cy="35"/>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 name="Line 20"/>
              <p:cNvSpPr>
                <a:spLocks noChangeShapeType="1"/>
              </p:cNvSpPr>
              <p:nvPr/>
            </p:nvSpPr>
            <p:spPr bwMode="auto">
              <a:xfrm flipH="1">
                <a:off x="3433" y="2345"/>
                <a:ext cx="13" cy="12"/>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 name="Line 21"/>
              <p:cNvSpPr>
                <a:spLocks noChangeShapeType="1"/>
              </p:cNvSpPr>
              <p:nvPr/>
            </p:nvSpPr>
            <p:spPr bwMode="auto">
              <a:xfrm flipH="1" flipV="1">
                <a:off x="3368" y="3060"/>
                <a:ext cx="223" cy="148"/>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 name="Line 22"/>
              <p:cNvSpPr>
                <a:spLocks noChangeShapeType="1"/>
              </p:cNvSpPr>
              <p:nvPr/>
            </p:nvSpPr>
            <p:spPr bwMode="auto">
              <a:xfrm flipV="1">
                <a:off x="3376" y="2958"/>
                <a:ext cx="168" cy="11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 name="Line 23"/>
              <p:cNvSpPr>
                <a:spLocks noChangeShapeType="1"/>
              </p:cNvSpPr>
              <p:nvPr/>
            </p:nvSpPr>
            <p:spPr bwMode="auto">
              <a:xfrm flipH="1" flipV="1">
                <a:off x="3383" y="2874"/>
                <a:ext cx="169" cy="92"/>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 name="Line 24"/>
              <p:cNvSpPr>
                <a:spLocks noChangeShapeType="1"/>
              </p:cNvSpPr>
              <p:nvPr/>
            </p:nvSpPr>
            <p:spPr bwMode="auto">
              <a:xfrm flipV="1">
                <a:off x="3391" y="2809"/>
                <a:ext cx="128" cy="73"/>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 name="Line 25"/>
              <p:cNvSpPr>
                <a:spLocks noChangeShapeType="1"/>
              </p:cNvSpPr>
              <p:nvPr/>
            </p:nvSpPr>
            <p:spPr bwMode="auto">
              <a:xfrm flipH="1" flipV="1">
                <a:off x="3398" y="2738"/>
                <a:ext cx="129" cy="79"/>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 name="Line 26"/>
              <p:cNvSpPr>
                <a:spLocks noChangeShapeType="1"/>
              </p:cNvSpPr>
              <p:nvPr/>
            </p:nvSpPr>
            <p:spPr bwMode="auto">
              <a:xfrm flipV="1">
                <a:off x="3406" y="2682"/>
                <a:ext cx="91" cy="64"/>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 name="Line 27"/>
              <p:cNvSpPr>
                <a:spLocks noChangeShapeType="1"/>
              </p:cNvSpPr>
              <p:nvPr/>
            </p:nvSpPr>
            <p:spPr bwMode="auto">
              <a:xfrm flipH="1" flipV="1">
                <a:off x="3410" y="2630"/>
                <a:ext cx="95" cy="6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 name="Line 28"/>
              <p:cNvSpPr>
                <a:spLocks noChangeShapeType="1"/>
              </p:cNvSpPr>
              <p:nvPr/>
            </p:nvSpPr>
            <p:spPr bwMode="auto">
              <a:xfrm flipV="1">
                <a:off x="3418" y="2581"/>
                <a:ext cx="66" cy="5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 name="Line 29"/>
              <p:cNvSpPr>
                <a:spLocks noChangeShapeType="1"/>
              </p:cNvSpPr>
              <p:nvPr/>
            </p:nvSpPr>
            <p:spPr bwMode="auto">
              <a:xfrm flipH="1" flipV="1">
                <a:off x="3418" y="2547"/>
                <a:ext cx="74" cy="42"/>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 name="Line 30"/>
              <p:cNvSpPr>
                <a:spLocks noChangeShapeType="1"/>
              </p:cNvSpPr>
              <p:nvPr/>
            </p:nvSpPr>
            <p:spPr bwMode="auto">
              <a:xfrm flipV="1">
                <a:off x="3426" y="2512"/>
                <a:ext cx="49" cy="43"/>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 name="Line 31"/>
              <p:cNvSpPr>
                <a:spLocks noChangeShapeType="1"/>
              </p:cNvSpPr>
              <p:nvPr/>
            </p:nvSpPr>
            <p:spPr bwMode="auto">
              <a:xfrm flipH="1" flipV="1">
                <a:off x="3423" y="2483"/>
                <a:ext cx="60" cy="3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 name="Line 32"/>
              <p:cNvSpPr>
                <a:spLocks noChangeShapeType="1"/>
              </p:cNvSpPr>
              <p:nvPr/>
            </p:nvSpPr>
            <p:spPr bwMode="auto">
              <a:xfrm flipV="1">
                <a:off x="3431" y="2459"/>
                <a:ext cx="31" cy="32"/>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 name="Line 33"/>
              <p:cNvSpPr>
                <a:spLocks noChangeShapeType="1"/>
              </p:cNvSpPr>
              <p:nvPr/>
            </p:nvSpPr>
            <p:spPr bwMode="auto">
              <a:xfrm flipH="1" flipV="1">
                <a:off x="3428" y="2436"/>
                <a:ext cx="42" cy="31"/>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 name="Line 34"/>
              <p:cNvSpPr>
                <a:spLocks noChangeShapeType="1"/>
              </p:cNvSpPr>
              <p:nvPr/>
            </p:nvSpPr>
            <p:spPr bwMode="auto">
              <a:xfrm flipV="1">
                <a:off x="3436" y="2412"/>
                <a:ext cx="19" cy="32"/>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 name="Line 35"/>
              <p:cNvSpPr>
                <a:spLocks noChangeShapeType="1"/>
              </p:cNvSpPr>
              <p:nvPr/>
            </p:nvSpPr>
            <p:spPr bwMode="auto">
              <a:xfrm flipH="1" flipV="1">
                <a:off x="3433" y="2393"/>
                <a:ext cx="30" cy="2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 name="Line 36"/>
              <p:cNvSpPr>
                <a:spLocks noChangeShapeType="1"/>
              </p:cNvSpPr>
              <p:nvPr/>
            </p:nvSpPr>
            <p:spPr bwMode="auto">
              <a:xfrm flipV="1">
                <a:off x="3441" y="2384"/>
                <a:ext cx="9" cy="1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 name="Line 37"/>
              <p:cNvSpPr>
                <a:spLocks noChangeShapeType="1"/>
              </p:cNvSpPr>
              <p:nvPr/>
            </p:nvSpPr>
            <p:spPr bwMode="auto">
              <a:xfrm>
                <a:off x="3441" y="2385"/>
                <a:ext cx="9" cy="8"/>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 name="Line 38"/>
              <p:cNvSpPr>
                <a:spLocks noChangeShapeType="1"/>
              </p:cNvSpPr>
              <p:nvPr/>
            </p:nvSpPr>
            <p:spPr bwMode="auto">
              <a:xfrm flipH="1">
                <a:off x="3428" y="2401"/>
                <a:ext cx="30" cy="15"/>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 name="Line 39"/>
              <p:cNvSpPr>
                <a:spLocks noChangeShapeType="1"/>
              </p:cNvSpPr>
              <p:nvPr/>
            </p:nvSpPr>
            <p:spPr bwMode="auto">
              <a:xfrm>
                <a:off x="3436" y="2424"/>
                <a:ext cx="24" cy="1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 name="Line 40"/>
              <p:cNvSpPr>
                <a:spLocks noChangeShapeType="1"/>
              </p:cNvSpPr>
              <p:nvPr/>
            </p:nvSpPr>
            <p:spPr bwMode="auto">
              <a:xfrm flipH="1">
                <a:off x="3428" y="2442"/>
                <a:ext cx="40" cy="19"/>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 name="Line 41"/>
              <p:cNvSpPr>
                <a:spLocks noChangeShapeType="1"/>
              </p:cNvSpPr>
              <p:nvPr/>
            </p:nvSpPr>
            <p:spPr bwMode="auto">
              <a:xfrm>
                <a:off x="3436" y="2469"/>
                <a:ext cx="29" cy="14"/>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 name="Line 42"/>
              <p:cNvSpPr>
                <a:spLocks noChangeShapeType="1"/>
              </p:cNvSpPr>
              <p:nvPr/>
            </p:nvSpPr>
            <p:spPr bwMode="auto">
              <a:xfrm flipH="1">
                <a:off x="3418" y="2491"/>
                <a:ext cx="55" cy="26"/>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 name="Line 43"/>
              <p:cNvSpPr>
                <a:spLocks noChangeShapeType="1"/>
              </p:cNvSpPr>
              <p:nvPr/>
            </p:nvSpPr>
            <p:spPr bwMode="auto">
              <a:xfrm>
                <a:off x="3426" y="2525"/>
                <a:ext cx="49" cy="2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 name="Line 44"/>
              <p:cNvSpPr>
                <a:spLocks noChangeShapeType="1"/>
              </p:cNvSpPr>
              <p:nvPr/>
            </p:nvSpPr>
            <p:spPr bwMode="auto">
              <a:xfrm flipH="1">
                <a:off x="3415" y="2553"/>
                <a:ext cx="68" cy="34"/>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 name="Line 45"/>
              <p:cNvSpPr>
                <a:spLocks noChangeShapeType="1"/>
              </p:cNvSpPr>
              <p:nvPr/>
            </p:nvSpPr>
            <p:spPr bwMode="auto">
              <a:xfrm>
                <a:off x="3423" y="2595"/>
                <a:ext cx="66" cy="35"/>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 name="Line 46"/>
              <p:cNvSpPr>
                <a:spLocks noChangeShapeType="1"/>
              </p:cNvSpPr>
              <p:nvPr/>
            </p:nvSpPr>
            <p:spPr bwMode="auto">
              <a:xfrm flipH="1">
                <a:off x="3405" y="2638"/>
                <a:ext cx="92" cy="44"/>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 name="Line 47"/>
              <p:cNvSpPr>
                <a:spLocks noChangeShapeType="1"/>
              </p:cNvSpPr>
              <p:nvPr/>
            </p:nvSpPr>
            <p:spPr bwMode="auto">
              <a:xfrm>
                <a:off x="3413" y="2690"/>
                <a:ext cx="96" cy="46"/>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 name="Line 48"/>
              <p:cNvSpPr>
                <a:spLocks noChangeShapeType="1"/>
              </p:cNvSpPr>
              <p:nvPr/>
            </p:nvSpPr>
            <p:spPr bwMode="auto">
              <a:xfrm flipH="1">
                <a:off x="3391" y="2744"/>
                <a:ext cx="126" cy="6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 name="Line 49"/>
              <p:cNvSpPr>
                <a:spLocks noChangeShapeType="1"/>
              </p:cNvSpPr>
              <p:nvPr/>
            </p:nvSpPr>
            <p:spPr bwMode="auto">
              <a:xfrm>
                <a:off x="3401" y="2812"/>
                <a:ext cx="128" cy="6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 name="Line 50"/>
              <p:cNvSpPr>
                <a:spLocks noChangeShapeType="1"/>
              </p:cNvSpPr>
              <p:nvPr/>
            </p:nvSpPr>
            <p:spPr bwMode="auto">
              <a:xfrm flipH="1">
                <a:off x="3376" y="2877"/>
                <a:ext cx="161" cy="8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 name="Line 51"/>
              <p:cNvSpPr>
                <a:spLocks noChangeShapeType="1"/>
              </p:cNvSpPr>
              <p:nvPr/>
            </p:nvSpPr>
            <p:spPr bwMode="auto">
              <a:xfrm>
                <a:off x="3384" y="2966"/>
                <a:ext cx="174" cy="94"/>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 name="Line 52"/>
              <p:cNvSpPr>
                <a:spLocks noChangeShapeType="1"/>
              </p:cNvSpPr>
              <p:nvPr/>
            </p:nvSpPr>
            <p:spPr bwMode="auto">
              <a:xfrm flipH="1">
                <a:off x="3351" y="3065"/>
                <a:ext cx="215" cy="139"/>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7" name="Line 53"/>
              <p:cNvSpPr>
                <a:spLocks noChangeShapeType="1"/>
              </p:cNvSpPr>
              <p:nvPr/>
            </p:nvSpPr>
            <p:spPr bwMode="auto">
              <a:xfrm flipH="1" flipV="1">
                <a:off x="3334" y="3031"/>
                <a:ext cx="15" cy="17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 name="Line 54"/>
              <p:cNvSpPr>
                <a:spLocks noChangeShapeType="1"/>
              </p:cNvSpPr>
              <p:nvPr/>
            </p:nvSpPr>
            <p:spPr bwMode="auto">
              <a:xfrm flipV="1">
                <a:off x="3330" y="3064"/>
                <a:ext cx="26" cy="62"/>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 name="Line 55"/>
              <p:cNvSpPr>
                <a:spLocks noChangeShapeType="1"/>
              </p:cNvSpPr>
              <p:nvPr/>
            </p:nvSpPr>
            <p:spPr bwMode="auto">
              <a:xfrm flipH="1" flipV="1">
                <a:off x="3346" y="2935"/>
                <a:ext cx="18" cy="13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 name="Line 56"/>
              <p:cNvSpPr>
                <a:spLocks noChangeShapeType="1"/>
              </p:cNvSpPr>
              <p:nvPr/>
            </p:nvSpPr>
            <p:spPr bwMode="auto">
              <a:xfrm flipV="1">
                <a:off x="3354" y="2876"/>
                <a:ext cx="22" cy="6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 name="Line 57"/>
              <p:cNvSpPr>
                <a:spLocks noChangeShapeType="1"/>
              </p:cNvSpPr>
              <p:nvPr/>
            </p:nvSpPr>
            <p:spPr bwMode="auto">
              <a:xfrm flipH="1" flipV="1">
                <a:off x="3368" y="2791"/>
                <a:ext cx="16" cy="93"/>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 name="Line 58"/>
              <p:cNvSpPr>
                <a:spLocks noChangeShapeType="1"/>
              </p:cNvSpPr>
              <p:nvPr/>
            </p:nvSpPr>
            <p:spPr bwMode="auto">
              <a:xfrm flipV="1">
                <a:off x="3376" y="2736"/>
                <a:ext cx="15" cy="63"/>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 name="Line 59"/>
              <p:cNvSpPr>
                <a:spLocks noChangeShapeType="1"/>
              </p:cNvSpPr>
              <p:nvPr/>
            </p:nvSpPr>
            <p:spPr bwMode="auto">
              <a:xfrm flipH="1" flipV="1">
                <a:off x="3383" y="2665"/>
                <a:ext cx="16" cy="79"/>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 name="Line 60"/>
              <p:cNvSpPr>
                <a:spLocks noChangeShapeType="1"/>
              </p:cNvSpPr>
              <p:nvPr/>
            </p:nvSpPr>
            <p:spPr bwMode="auto">
              <a:xfrm flipV="1">
                <a:off x="3391" y="2628"/>
                <a:ext cx="7" cy="45"/>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 name="Line 61"/>
              <p:cNvSpPr>
                <a:spLocks noChangeShapeType="1"/>
              </p:cNvSpPr>
              <p:nvPr/>
            </p:nvSpPr>
            <p:spPr bwMode="auto">
              <a:xfrm flipH="1" flipV="1">
                <a:off x="3396" y="2578"/>
                <a:ext cx="10" cy="58"/>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 name="Line 62"/>
              <p:cNvSpPr>
                <a:spLocks noChangeShapeType="1"/>
              </p:cNvSpPr>
              <p:nvPr/>
            </p:nvSpPr>
            <p:spPr bwMode="auto">
              <a:xfrm flipV="1">
                <a:off x="3404" y="2545"/>
                <a:ext cx="1" cy="41"/>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7" name="Line 63"/>
              <p:cNvSpPr>
                <a:spLocks noChangeShapeType="1"/>
              </p:cNvSpPr>
              <p:nvPr/>
            </p:nvSpPr>
            <p:spPr bwMode="auto">
              <a:xfrm flipV="1">
                <a:off x="3409" y="2521"/>
                <a:ext cx="0" cy="32"/>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 name="Line 64"/>
              <p:cNvSpPr>
                <a:spLocks noChangeShapeType="1"/>
              </p:cNvSpPr>
              <p:nvPr/>
            </p:nvSpPr>
            <p:spPr bwMode="auto">
              <a:xfrm flipV="1">
                <a:off x="3342" y="2958"/>
                <a:ext cx="26" cy="81"/>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 name="Line 65"/>
              <p:cNvSpPr>
                <a:spLocks noChangeShapeType="1"/>
              </p:cNvSpPr>
              <p:nvPr/>
            </p:nvSpPr>
            <p:spPr bwMode="auto">
              <a:xfrm flipH="1" flipV="1">
                <a:off x="3359" y="2849"/>
                <a:ext cx="17" cy="11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 name="Line 66"/>
              <p:cNvSpPr>
                <a:spLocks noChangeShapeType="1"/>
              </p:cNvSpPr>
              <p:nvPr/>
            </p:nvSpPr>
            <p:spPr bwMode="auto">
              <a:xfrm flipV="1">
                <a:off x="3367" y="2802"/>
                <a:ext cx="14" cy="55"/>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 name="Line 67"/>
              <p:cNvSpPr>
                <a:spLocks noChangeShapeType="1"/>
              </p:cNvSpPr>
              <p:nvPr/>
            </p:nvSpPr>
            <p:spPr bwMode="auto">
              <a:xfrm flipH="1" flipV="1">
                <a:off x="3376" y="2716"/>
                <a:ext cx="13" cy="94"/>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2" name="Line 68"/>
              <p:cNvSpPr>
                <a:spLocks noChangeShapeType="1"/>
              </p:cNvSpPr>
              <p:nvPr/>
            </p:nvSpPr>
            <p:spPr bwMode="auto">
              <a:xfrm flipV="1">
                <a:off x="3384" y="2680"/>
                <a:ext cx="12" cy="44"/>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 name="Line 69"/>
              <p:cNvSpPr>
                <a:spLocks noChangeShapeType="1"/>
              </p:cNvSpPr>
              <p:nvPr/>
            </p:nvSpPr>
            <p:spPr bwMode="auto">
              <a:xfrm flipH="1" flipV="1">
                <a:off x="3391" y="2621"/>
                <a:ext cx="13" cy="6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 name="Line 70"/>
              <p:cNvSpPr>
                <a:spLocks noChangeShapeType="1"/>
              </p:cNvSpPr>
              <p:nvPr/>
            </p:nvSpPr>
            <p:spPr bwMode="auto">
              <a:xfrm flipV="1">
                <a:off x="3399" y="2578"/>
                <a:ext cx="2" cy="51"/>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 name="Line 71"/>
              <p:cNvSpPr>
                <a:spLocks noChangeShapeType="1"/>
              </p:cNvSpPr>
              <p:nvPr/>
            </p:nvSpPr>
            <p:spPr bwMode="auto">
              <a:xfrm flipV="1">
                <a:off x="3405" y="2540"/>
                <a:ext cx="0" cy="46"/>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 name="Group 72"/>
            <p:cNvGrpSpPr>
              <a:grpSpLocks/>
            </p:cNvGrpSpPr>
            <p:nvPr/>
          </p:nvGrpSpPr>
          <p:grpSpPr bwMode="auto">
            <a:xfrm>
              <a:off x="2018" y="1979"/>
              <a:ext cx="103" cy="211"/>
              <a:chOff x="3300" y="2236"/>
              <a:chExt cx="148" cy="211"/>
            </a:xfrm>
          </p:grpSpPr>
          <p:sp>
            <p:nvSpPr>
              <p:cNvPr id="112" name="Line 73"/>
              <p:cNvSpPr>
                <a:spLocks noChangeShapeType="1"/>
              </p:cNvSpPr>
              <p:nvPr/>
            </p:nvSpPr>
            <p:spPr bwMode="auto">
              <a:xfrm flipH="1">
                <a:off x="3322" y="2361"/>
                <a:ext cx="12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 name="AutoShape 74"/>
              <p:cNvSpPr>
                <a:spLocks noChangeArrowheads="1"/>
              </p:cNvSpPr>
              <p:nvPr/>
            </p:nvSpPr>
            <p:spPr bwMode="auto">
              <a:xfrm flipH="1">
                <a:off x="3300" y="2236"/>
                <a:ext cx="41" cy="211"/>
              </a:xfrm>
              <a:prstGeom prst="cube">
                <a:avLst>
                  <a:gd name="adj" fmla="val 67736"/>
                </a:avLst>
              </a:prstGeom>
              <a:solidFill>
                <a:schemeClr val="bg1"/>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 name="Group 75"/>
            <p:cNvGrpSpPr>
              <a:grpSpLocks/>
            </p:cNvGrpSpPr>
            <p:nvPr/>
          </p:nvGrpSpPr>
          <p:grpSpPr bwMode="auto">
            <a:xfrm>
              <a:off x="2131" y="1979"/>
              <a:ext cx="98" cy="211"/>
              <a:chOff x="3460" y="2236"/>
              <a:chExt cx="140" cy="211"/>
            </a:xfrm>
          </p:grpSpPr>
          <p:sp>
            <p:nvSpPr>
              <p:cNvPr id="110" name="Line 76"/>
              <p:cNvSpPr>
                <a:spLocks noChangeShapeType="1"/>
              </p:cNvSpPr>
              <p:nvPr/>
            </p:nvSpPr>
            <p:spPr bwMode="auto">
              <a:xfrm>
                <a:off x="3460" y="2361"/>
                <a:ext cx="1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 name="AutoShape 77"/>
              <p:cNvSpPr>
                <a:spLocks noChangeArrowheads="1"/>
              </p:cNvSpPr>
              <p:nvPr/>
            </p:nvSpPr>
            <p:spPr bwMode="auto">
              <a:xfrm>
                <a:off x="3559" y="2236"/>
                <a:ext cx="41" cy="211"/>
              </a:xfrm>
              <a:prstGeom prst="cube">
                <a:avLst>
                  <a:gd name="adj" fmla="val 67736"/>
                </a:avLst>
              </a:prstGeom>
              <a:solidFill>
                <a:schemeClr val="bg1"/>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 name="AutoShape 78"/>
            <p:cNvSpPr>
              <a:spLocks noChangeArrowheads="1"/>
            </p:cNvSpPr>
            <p:nvPr/>
          </p:nvSpPr>
          <p:spPr bwMode="auto">
            <a:xfrm>
              <a:off x="2782" y="2813"/>
              <a:ext cx="243" cy="74"/>
            </a:xfrm>
            <a:prstGeom prst="rightArrow">
              <a:avLst>
                <a:gd name="adj1" fmla="val 50000"/>
                <a:gd name="adj2" fmla="val 164204"/>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6" name="Object 79">
              <a:hlinkClick r:id="" action="ppaction://ole?verb=0"/>
            </p:cNvPr>
            <p:cNvGraphicFramePr>
              <a:graphicFrameLocks/>
            </p:cNvGraphicFramePr>
            <p:nvPr/>
          </p:nvGraphicFramePr>
          <p:xfrm>
            <a:off x="3062" y="2451"/>
            <a:ext cx="279" cy="580"/>
          </p:xfrm>
          <a:graphic>
            <a:graphicData uri="http://schemas.openxmlformats.org/presentationml/2006/ole">
              <mc:AlternateContent xmlns:mc="http://schemas.openxmlformats.org/markup-compatibility/2006">
                <mc:Choice xmlns:v="urn:schemas-microsoft-com:vml" Requires="v">
                  <p:oleObj spid="_x0000_s10253" name="Clip" r:id="rId3" imgW="3429000" imgH="4953000" progId="MS_ClipArt_Gallery.2">
                    <p:embed/>
                  </p:oleObj>
                </mc:Choice>
                <mc:Fallback>
                  <p:oleObj name="Clip" r:id="rId3" imgW="3429000" imgH="4953000"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2" y="2451"/>
                          <a:ext cx="279" cy="5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 name="Line 80"/>
            <p:cNvSpPr>
              <a:spLocks noChangeShapeType="1"/>
            </p:cNvSpPr>
            <p:nvPr/>
          </p:nvSpPr>
          <p:spPr bwMode="auto">
            <a:xfrm flipH="1" flipV="1">
              <a:off x="2361" y="2123"/>
              <a:ext cx="590" cy="489"/>
            </a:xfrm>
            <a:prstGeom prst="line">
              <a:avLst/>
            </a:prstGeom>
            <a:noFill/>
            <a:ln w="9525">
              <a:solidFill>
                <a:schemeClr val="bg1"/>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Line 81"/>
            <p:cNvSpPr>
              <a:spLocks noChangeShapeType="1"/>
            </p:cNvSpPr>
            <p:nvPr/>
          </p:nvSpPr>
          <p:spPr bwMode="auto">
            <a:xfrm>
              <a:off x="2170" y="3242"/>
              <a:ext cx="1051" cy="4"/>
            </a:xfrm>
            <a:prstGeom prst="line">
              <a:avLst/>
            </a:prstGeom>
            <a:noFill/>
            <a:ln w="9525">
              <a:solidFill>
                <a:schemeClr val="bg1"/>
              </a:solidFill>
              <a:round/>
              <a:headEnd type="oval"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 name="Line 82"/>
            <p:cNvSpPr>
              <a:spLocks noChangeShapeType="1"/>
            </p:cNvSpPr>
            <p:nvPr/>
          </p:nvSpPr>
          <p:spPr bwMode="auto">
            <a:xfrm flipH="1" flipV="1">
              <a:off x="2200" y="2160"/>
              <a:ext cx="907" cy="499"/>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76" name="Group 101"/>
          <p:cNvGrpSpPr>
            <a:grpSpLocks/>
          </p:cNvGrpSpPr>
          <p:nvPr/>
        </p:nvGrpSpPr>
        <p:grpSpPr bwMode="auto">
          <a:xfrm>
            <a:off x="6880711" y="2972756"/>
            <a:ext cx="3457575" cy="3429000"/>
            <a:chOff x="2880" y="1842"/>
            <a:chExt cx="2496" cy="2352"/>
          </a:xfrm>
        </p:grpSpPr>
        <p:sp>
          <p:nvSpPr>
            <p:cNvPr id="177" name="Oval 88"/>
            <p:cNvSpPr>
              <a:spLocks noChangeArrowheads="1"/>
            </p:cNvSpPr>
            <p:nvPr/>
          </p:nvSpPr>
          <p:spPr bwMode="auto">
            <a:xfrm>
              <a:off x="2880" y="1842"/>
              <a:ext cx="2496" cy="235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 name="Line 89"/>
            <p:cNvSpPr>
              <a:spLocks noChangeShapeType="1"/>
            </p:cNvSpPr>
            <p:nvPr/>
          </p:nvSpPr>
          <p:spPr bwMode="auto">
            <a:xfrm>
              <a:off x="4128" y="3004"/>
              <a:ext cx="1248" cy="1"/>
            </a:xfrm>
            <a:prstGeom prst="line">
              <a:avLst/>
            </a:prstGeom>
            <a:noFill/>
            <a:ln w="2857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9" name="Line 90"/>
            <p:cNvSpPr>
              <a:spLocks noChangeShapeType="1"/>
            </p:cNvSpPr>
            <p:nvPr/>
          </p:nvSpPr>
          <p:spPr bwMode="auto">
            <a:xfrm flipH="1">
              <a:off x="3447" y="3004"/>
              <a:ext cx="681" cy="996"/>
            </a:xfrm>
            <a:prstGeom prst="line">
              <a:avLst/>
            </a:prstGeom>
            <a:noFill/>
            <a:ln w="2857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0" name="Line 91"/>
            <p:cNvSpPr>
              <a:spLocks noChangeShapeType="1"/>
            </p:cNvSpPr>
            <p:nvPr/>
          </p:nvSpPr>
          <p:spPr bwMode="auto">
            <a:xfrm>
              <a:off x="3391" y="2063"/>
              <a:ext cx="737" cy="941"/>
            </a:xfrm>
            <a:prstGeom prst="line">
              <a:avLst/>
            </a:prstGeom>
            <a:noFill/>
            <a:ln w="2857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 name="Arc 92"/>
            <p:cNvSpPr>
              <a:spLocks/>
            </p:cNvSpPr>
            <p:nvPr/>
          </p:nvSpPr>
          <p:spPr bwMode="auto">
            <a:xfrm>
              <a:off x="4043" y="2895"/>
              <a:ext cx="170" cy="111"/>
            </a:xfrm>
            <a:custGeom>
              <a:avLst/>
              <a:gdLst>
                <a:gd name="T0" fmla="*/ 0 w 21600"/>
                <a:gd name="T1" fmla="*/ 0 h 21555"/>
                <a:gd name="T2" fmla="*/ 0 w 21600"/>
                <a:gd name="T3" fmla="*/ 0 h 21555"/>
                <a:gd name="T4" fmla="*/ 0 w 21600"/>
                <a:gd name="T5" fmla="*/ 0 h 21555"/>
                <a:gd name="T6" fmla="*/ 0 60000 65536"/>
                <a:gd name="T7" fmla="*/ 0 60000 65536"/>
                <a:gd name="T8" fmla="*/ 0 60000 65536"/>
              </a:gdLst>
              <a:ahLst/>
              <a:cxnLst>
                <a:cxn ang="T6">
                  <a:pos x="T0" y="T1"/>
                </a:cxn>
                <a:cxn ang="T7">
                  <a:pos x="T2" y="T3"/>
                </a:cxn>
                <a:cxn ang="T8">
                  <a:pos x="T4" y="T5"/>
                </a:cxn>
              </a:cxnLst>
              <a:rect l="0" t="0" r="r" b="b"/>
              <a:pathLst>
                <a:path w="21600" h="21555" fill="none" extrusionOk="0">
                  <a:moveTo>
                    <a:pt x="1387" y="-1"/>
                  </a:moveTo>
                  <a:cubicBezTo>
                    <a:pt x="12754" y="731"/>
                    <a:pt x="21600" y="10164"/>
                    <a:pt x="21600" y="21555"/>
                  </a:cubicBezTo>
                </a:path>
                <a:path w="21600" h="21555" stroke="0" extrusionOk="0">
                  <a:moveTo>
                    <a:pt x="1387" y="-1"/>
                  </a:moveTo>
                  <a:cubicBezTo>
                    <a:pt x="12754" y="731"/>
                    <a:pt x="21600" y="10164"/>
                    <a:pt x="21600" y="21555"/>
                  </a:cubicBezTo>
                  <a:lnTo>
                    <a:pt x="0" y="21555"/>
                  </a:lnTo>
                  <a:lnTo>
                    <a:pt x="1387" y="-1"/>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 name="Freeform 93"/>
            <p:cNvSpPr>
              <a:spLocks/>
            </p:cNvSpPr>
            <p:nvPr/>
          </p:nvSpPr>
          <p:spPr bwMode="auto">
            <a:xfrm>
              <a:off x="4038" y="2921"/>
              <a:ext cx="33" cy="166"/>
            </a:xfrm>
            <a:custGeom>
              <a:avLst/>
              <a:gdLst>
                <a:gd name="T0" fmla="*/ 0 w 104"/>
                <a:gd name="T1" fmla="*/ 0 h 240"/>
                <a:gd name="T2" fmla="*/ 0 w 104"/>
                <a:gd name="T3" fmla="*/ 16 h 240"/>
                <a:gd name="T4" fmla="*/ 0 w 104"/>
                <a:gd name="T5" fmla="*/ 26 h 240"/>
                <a:gd name="T6" fmla="*/ 0 60000 65536"/>
                <a:gd name="T7" fmla="*/ 0 60000 65536"/>
                <a:gd name="T8" fmla="*/ 0 60000 65536"/>
              </a:gdLst>
              <a:ahLst/>
              <a:cxnLst>
                <a:cxn ang="T6">
                  <a:pos x="T0" y="T1"/>
                </a:cxn>
                <a:cxn ang="T7">
                  <a:pos x="T2" y="T3"/>
                </a:cxn>
                <a:cxn ang="T8">
                  <a:pos x="T4" y="T5"/>
                </a:cxn>
              </a:cxnLst>
              <a:rect l="0" t="0" r="r" b="b"/>
              <a:pathLst>
                <a:path w="104" h="240">
                  <a:moveTo>
                    <a:pt x="56" y="0"/>
                  </a:moveTo>
                  <a:cubicBezTo>
                    <a:pt x="28" y="52"/>
                    <a:pt x="0" y="104"/>
                    <a:pt x="8" y="144"/>
                  </a:cubicBezTo>
                  <a:cubicBezTo>
                    <a:pt x="16" y="184"/>
                    <a:pt x="88" y="224"/>
                    <a:pt x="104" y="24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3" name="Freeform 94"/>
            <p:cNvSpPr>
              <a:spLocks/>
            </p:cNvSpPr>
            <p:nvPr/>
          </p:nvSpPr>
          <p:spPr bwMode="auto">
            <a:xfrm>
              <a:off x="4100" y="3004"/>
              <a:ext cx="85" cy="65"/>
            </a:xfrm>
            <a:custGeom>
              <a:avLst/>
              <a:gdLst>
                <a:gd name="T0" fmla="*/ 6 w 144"/>
                <a:gd name="T1" fmla="*/ 0 h 112"/>
                <a:gd name="T2" fmla="*/ 4 w 144"/>
                <a:gd name="T3" fmla="*/ 3 h 112"/>
                <a:gd name="T4" fmla="*/ 0 w 144"/>
                <a:gd name="T5" fmla="*/ 3 h 112"/>
                <a:gd name="T6" fmla="*/ 0 60000 65536"/>
                <a:gd name="T7" fmla="*/ 0 60000 65536"/>
                <a:gd name="T8" fmla="*/ 0 60000 65536"/>
              </a:gdLst>
              <a:ahLst/>
              <a:cxnLst>
                <a:cxn ang="T6">
                  <a:pos x="T0" y="T1"/>
                </a:cxn>
                <a:cxn ang="T7">
                  <a:pos x="T2" y="T3"/>
                </a:cxn>
                <a:cxn ang="T8">
                  <a:pos x="T4" y="T5"/>
                </a:cxn>
              </a:cxnLst>
              <a:rect l="0" t="0" r="r" b="b"/>
              <a:pathLst>
                <a:path w="144" h="112">
                  <a:moveTo>
                    <a:pt x="144" y="0"/>
                  </a:moveTo>
                  <a:cubicBezTo>
                    <a:pt x="132" y="40"/>
                    <a:pt x="120" y="80"/>
                    <a:pt x="96" y="96"/>
                  </a:cubicBezTo>
                  <a:cubicBezTo>
                    <a:pt x="72" y="112"/>
                    <a:pt x="16" y="96"/>
                    <a:pt x="0" y="9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 name="Text Box 95"/>
            <p:cNvSpPr txBox="1">
              <a:spLocks noChangeArrowheads="1"/>
            </p:cNvSpPr>
            <p:nvPr/>
          </p:nvSpPr>
          <p:spPr bwMode="auto">
            <a:xfrm>
              <a:off x="4059" y="2417"/>
              <a:ext cx="97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Times New Roman" pitchFamily="18" charset="0"/>
                </a:rPr>
                <a:t>cell/sector1</a:t>
              </a:r>
            </a:p>
          </p:txBody>
        </p:sp>
        <p:sp>
          <p:nvSpPr>
            <p:cNvPr id="185" name="Text Box 96"/>
            <p:cNvSpPr txBox="1">
              <a:spLocks noChangeArrowheads="1"/>
            </p:cNvSpPr>
            <p:nvPr/>
          </p:nvSpPr>
          <p:spPr bwMode="auto">
            <a:xfrm>
              <a:off x="3016" y="2825"/>
              <a:ext cx="1090"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t>cell3/</a:t>
              </a:r>
              <a:r>
                <a:rPr kumimoji="1" lang="en-US" altLang="zh-CN" sz="2000">
                  <a:latin typeface="Times New Roman" pitchFamily="18" charset="0"/>
                </a:rPr>
                <a:t>sector3</a:t>
              </a:r>
            </a:p>
          </p:txBody>
        </p:sp>
        <p:sp>
          <p:nvSpPr>
            <p:cNvPr id="186" name="Text Box 97"/>
            <p:cNvSpPr txBox="1">
              <a:spLocks noChangeArrowheads="1"/>
            </p:cNvSpPr>
            <p:nvPr/>
          </p:nvSpPr>
          <p:spPr bwMode="auto">
            <a:xfrm>
              <a:off x="4059" y="3279"/>
              <a:ext cx="1090"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t>cell2/</a:t>
              </a:r>
              <a:r>
                <a:rPr kumimoji="1" lang="en-US" altLang="zh-CN" sz="2000">
                  <a:latin typeface="Times New Roman" pitchFamily="18" charset="0"/>
                </a:rPr>
                <a:t>sector2</a:t>
              </a:r>
            </a:p>
          </p:txBody>
        </p:sp>
        <p:sp>
          <p:nvSpPr>
            <p:cNvPr id="187" name="Text Box 99"/>
            <p:cNvSpPr txBox="1">
              <a:spLocks noChangeArrowheads="1"/>
            </p:cNvSpPr>
            <p:nvPr/>
          </p:nvSpPr>
          <p:spPr bwMode="auto">
            <a:xfrm>
              <a:off x="3923" y="2886"/>
              <a:ext cx="43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a:latin typeface="Times New Roman" pitchFamily="18" charset="0"/>
                </a:rPr>
                <a:t>BTS</a:t>
              </a:r>
            </a:p>
          </p:txBody>
        </p:sp>
      </p:grpSp>
    </p:spTree>
    <p:extLst>
      <p:ext uri="{BB962C8B-B14F-4D97-AF65-F5344CB8AC3E}">
        <p14:creationId xmlns:p14="http://schemas.microsoft.com/office/powerpoint/2010/main" val="4267600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xxx</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省会城市</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TD-LTE</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网络结构</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2021/10/24</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64" y="984633"/>
            <a:ext cx="7748338" cy="4928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4193" y="1082414"/>
            <a:ext cx="2808469" cy="36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0925" y="1072362"/>
            <a:ext cx="2251075" cy="382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8767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xxx</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省会城市</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TD-LTE</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网络结构</a:t>
            </a:r>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2021/10/24</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9</a:t>
            </a:fld>
            <a:endParaRPr kumimoji="1" lang="zh-CN" altLang="en-US" dirty="0"/>
          </a:p>
        </p:txBody>
      </p:sp>
      <p:sp>
        <p:nvSpPr>
          <p:cNvPr id="2" name="灯片编号占位符 1"/>
          <p:cNvSpPr>
            <a:spLocks noGrp="1"/>
          </p:cNvSpPr>
          <p:nvPr>
            <p:ph type="sldNum" sz="quarter" idx="12"/>
          </p:nvPr>
        </p:nvSpPr>
        <p:spPr/>
        <p:txBody>
          <a:bodyPr/>
          <a:lstStyle/>
          <a:p>
            <a:endParaRPr lang="zh-CN" altLang="en-US"/>
          </a:p>
        </p:txBody>
      </p:sp>
      <p:sp>
        <p:nvSpPr>
          <p:cNvPr id="8" name="Rectangle 3"/>
          <p:cNvSpPr>
            <a:spLocks noGrp="1" noChangeArrowheads="1"/>
          </p:cNvSpPr>
          <p:nvPr>
            <p:ph type="body" idx="1"/>
          </p:nvPr>
        </p:nvSpPr>
        <p:spPr>
          <a:xfrm>
            <a:off x="341697" y="1039528"/>
            <a:ext cx="11487751" cy="4897956"/>
          </a:xfrm>
        </p:spPr>
        <p:txBody>
          <a:bodyPr>
            <a:normAutofit/>
          </a:bodyPr>
          <a:lstStyle/>
          <a:p>
            <a:pPr marL="342900" indent="-342900" algn="l">
              <a:lnSpc>
                <a:spcPct val="125000"/>
              </a:lnSpc>
              <a:spcBef>
                <a:spcPts val="600"/>
              </a:spcBef>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基站</a:t>
            </a:r>
            <a:r>
              <a:rPr lang="en-US" altLang="zh-CN" sz="2400" dirty="0">
                <a:latin typeface="微软雅黑" panose="020B0503020204020204" pitchFamily="34" charset="-122"/>
                <a:ea typeface="微软雅黑" panose="020B0503020204020204" pitchFamily="34" charset="-122"/>
              </a:rPr>
              <a:t>1030</a:t>
            </a:r>
            <a:r>
              <a:rPr lang="zh-CN" altLang="en-US" sz="2400" dirty="0">
                <a:latin typeface="微软雅黑" panose="020B0503020204020204" pitchFamily="34" charset="-122"/>
                <a:ea typeface="微软雅黑" panose="020B0503020204020204" pitchFamily="34" charset="-122"/>
              </a:rPr>
              <a:t>个</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小区</a:t>
            </a:r>
            <a:r>
              <a:rPr lang="en-US" altLang="zh-CN" sz="2400" dirty="0">
                <a:latin typeface="微软雅黑" panose="020B0503020204020204" pitchFamily="34" charset="-122"/>
                <a:ea typeface="微软雅黑" panose="020B0503020204020204" pitchFamily="34" charset="-122"/>
              </a:rPr>
              <a:t>2920</a:t>
            </a:r>
            <a:r>
              <a:rPr lang="zh-CN" altLang="en-US" sz="2400" dirty="0">
                <a:latin typeface="微软雅黑" panose="020B0503020204020204" pitchFamily="34" charset="-122"/>
                <a:ea typeface="微软雅黑" panose="020B0503020204020204" pitchFamily="34" charset="-122"/>
              </a:rPr>
              <a:t>个</a:t>
            </a:r>
          </a:p>
          <a:p>
            <a:pPr marL="342900" indent="-342900" algn="l">
              <a:lnSpc>
                <a:spcPct val="125000"/>
              </a:lnSpc>
              <a:spcBef>
                <a:spcPts val="600"/>
              </a:spcBef>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区域</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横向 </a:t>
            </a:r>
            <a:r>
              <a:rPr lang="en-US" altLang="zh-CN" sz="2400" dirty="0">
                <a:latin typeface="微软雅黑" panose="020B0503020204020204" pitchFamily="34" charset="-122"/>
                <a:ea typeface="微软雅黑" panose="020B0503020204020204" pitchFamily="34" charset="-122"/>
              </a:rPr>
              <a:t>22,356m</a:t>
            </a:r>
            <a:r>
              <a:rPr lang="zh-CN" altLang="en-US" sz="2400" dirty="0">
                <a:latin typeface="微软雅黑" panose="020B0503020204020204" pitchFamily="34" charset="-122"/>
                <a:ea typeface="微软雅黑" panose="020B0503020204020204" pitchFamily="34" charset="-122"/>
              </a:rPr>
              <a:t>，纵向 </a:t>
            </a:r>
            <a:r>
              <a:rPr lang="en-US" altLang="zh-CN" sz="2400" dirty="0">
                <a:latin typeface="微软雅黑" panose="020B0503020204020204" pitchFamily="34" charset="-122"/>
                <a:ea typeface="微软雅黑" panose="020B0503020204020204" pitchFamily="34" charset="-122"/>
              </a:rPr>
              <a:t>16,389m</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经度范围 </a:t>
            </a:r>
            <a:r>
              <a:rPr lang="en-US" altLang="zh-CN" sz="2400" dirty="0">
                <a:latin typeface="微软雅黑" panose="020B0503020204020204" pitchFamily="34" charset="-122"/>
                <a:ea typeface="微软雅黑" panose="020B0503020204020204" pitchFamily="34" charset="-122"/>
              </a:rPr>
              <a:t>(102.673290, 102.895277) </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纬度范围  </a:t>
            </a:r>
            <a:r>
              <a:rPr lang="en-US" altLang="zh-CN" sz="2400" dirty="0">
                <a:latin typeface="微软雅黑" panose="020B0503020204020204" pitchFamily="34" charset="-122"/>
                <a:ea typeface="微软雅黑" panose="020B0503020204020204" pitchFamily="34" charset="-122"/>
              </a:rPr>
              <a:t>(24.955100, 25.102470)          </a:t>
            </a:r>
          </a:p>
          <a:p>
            <a:pPr>
              <a:buFont typeface="Wingdings" pitchFamily="2" charset="2"/>
              <a:buNone/>
            </a:pPr>
            <a:r>
              <a:rPr lang="zh-CN" altLang="en-US" sz="2800" dirty="0"/>
              <a:t>    </a:t>
            </a:r>
          </a:p>
        </p:txBody>
      </p:sp>
    </p:spTree>
    <p:extLst>
      <p:ext uri="{BB962C8B-B14F-4D97-AF65-F5344CB8AC3E}">
        <p14:creationId xmlns:p14="http://schemas.microsoft.com/office/powerpoint/2010/main" val="389477366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5386</TotalTime>
  <Words>2784</Words>
  <Application>Microsoft Office PowerPoint</Application>
  <PresentationFormat>宽屏</PresentationFormat>
  <Paragraphs>375</Paragraphs>
  <Slides>28</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3</vt:i4>
      </vt:variant>
      <vt:variant>
        <vt:lpstr>幻灯片标题</vt:lpstr>
      </vt:variant>
      <vt:variant>
        <vt:i4>28</vt:i4>
      </vt:variant>
    </vt:vector>
  </HeadingPairs>
  <TitlesOfParts>
    <vt:vector size="40" baseType="lpstr">
      <vt:lpstr>等线</vt:lpstr>
      <vt:lpstr>黑体</vt:lpstr>
      <vt:lpstr>微软雅黑</vt:lpstr>
      <vt:lpstr>Arial</vt:lpstr>
      <vt:lpstr>Arial Black</vt:lpstr>
      <vt:lpstr>Cambria Math</vt:lpstr>
      <vt:lpstr>Times New Roman</vt:lpstr>
      <vt:lpstr>Wingdings</vt:lpstr>
      <vt:lpstr>Office 主题​​</vt:lpstr>
      <vt:lpstr>Clip</vt:lpstr>
      <vt:lpstr>工作表</vt:lpstr>
      <vt:lpstr>Equation</vt:lpstr>
      <vt:lpstr>PowerPoint 演示文稿</vt:lpstr>
      <vt:lpstr>实验内容 </vt:lpstr>
      <vt:lpstr>实验数据1：编程生成多种长度、具有不同乱序程度的的正整数序列  </vt:lpstr>
      <vt:lpstr>编程生成多种长度、具有不同乱序程度的的正整数序列  </vt:lpstr>
      <vt:lpstr>问题规模、输入对算法运行时间的影响  </vt:lpstr>
      <vt:lpstr>编程生成多种长度、具有不同乱序程度的的正整数序列  </vt:lpstr>
      <vt:lpstr>实验数据2：TD-LTE网络小区/基站配置数据</vt:lpstr>
      <vt:lpstr>xxx省会城市TD-LTE网络结构</vt:lpstr>
      <vt:lpstr>xxx省会城市TD-LTE网络结构</vt:lpstr>
      <vt:lpstr>示例1：基站ENODEBID 566999 </vt:lpstr>
      <vt:lpstr>示例2：基站ENODEBID 565696 </vt:lpstr>
      <vt:lpstr>基站数据 </vt:lpstr>
      <vt:lpstr>小区数据 </vt:lpstr>
      <vt:lpstr>根据两点经纬度求两点间距离</vt:lpstr>
      <vt:lpstr>根据两点经纬度求两点间距离代码</vt:lpstr>
      <vt:lpstr>根据两点经纬度求两点间距离代码</vt:lpstr>
      <vt:lpstr>作业1/2：快速排序、合并排序</vt:lpstr>
      <vt:lpstr>作业1/2：快速排序、合并排序</vt:lpstr>
      <vt:lpstr>PowerPoint 演示文稿</vt:lpstr>
      <vt:lpstr>作业1/2：快速排序、合并排序</vt:lpstr>
      <vt:lpstr>作业1/2：快速排序、合并排序</vt:lpstr>
      <vt:lpstr>作业1/2：快速排序、合并排序</vt:lpstr>
      <vt:lpstr>作业1/2：快速排序、合并排序</vt:lpstr>
      <vt:lpstr>算法三点改进</vt:lpstr>
      <vt:lpstr>作业3：线性时间选择</vt:lpstr>
      <vt:lpstr>作业4：最近平面点对</vt:lpstr>
      <vt:lpstr>评分标准</vt:lpstr>
      <vt:lpstr>作业提交要求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yuany.jin@qq.com</dc:creator>
  <cp:lastModifiedBy>顾 天阳</cp:lastModifiedBy>
  <cp:revision>195</cp:revision>
  <dcterms:created xsi:type="dcterms:W3CDTF">2020-08-02T02:26:56Z</dcterms:created>
  <dcterms:modified xsi:type="dcterms:W3CDTF">2021-10-26T14:31:54Z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(3)WTO7C9baZzDbS0LftwhCNaf4KbALkAuoAV2/eqDf7I9yHB/sMnmzRhyHkY/wS0jjuwz/++2I
+LWZvrsU6rVrYt+FllzPrbcGsr8176fF30pVLrqeI7HIUmpcYk6cJqGp2V8Oz7oycScpBhrc
IOjrlrgYw8uXpymGbaGACNbuCm5ENH6Rf4hJw/cTu6QfFnhQucmDjXUPpqdD1Pos7Boj+/4Y
WvkTs8HsvDiPMmMOvf</vt:lpwstr>
  </property>
  <property fmtid="{D5CDD505-2E9C-101B-9397-08002B2CF9AE}" pid="3" name="_2015_ms_pID_7253431">
    <vt:lpwstr>T3p19IP8cmpr0wv+srjxM7EIe3MEihhiaFRvw3s/DVtoXMM6AfrnI4
EmYSzFV3Hp15kAuCbTam9m7LGMLLXAvC6meBacdg9I8+LMvcBiTWS0GwxYE9XISF+vOfd7+r
qJTEyfPUM1lygwV/VDWHxnY46IDAHn7FGJlyzD2N5XpUJMiHvv3Y1FA6sN0F5nUjCTMLQDMd
caxwLZFOS96yl+EVDDnF4JYMJQlyJhHFftwN</vt:lpwstr>
  </property>
  <property fmtid="{D5CDD505-2E9C-101B-9397-08002B2CF9AE}" pid="4" name="_readonly">
    <vt:lpwstr/>
  </property>
  <property fmtid="{D5CDD505-2E9C-101B-9397-08002B2CF9AE}" pid="5" name="_change">
    <vt:lpwstr/>
  </property>
  <property fmtid="{D5CDD505-2E9C-101B-9397-08002B2CF9AE}" pid="6" name="_full-control">
    <vt:lpwstr/>
  </property>
  <property fmtid="{D5CDD505-2E9C-101B-9397-08002B2CF9AE}" pid="7" name="sflag">
    <vt:lpwstr>1596699489</vt:lpwstr>
  </property>
  <property fmtid="{D5CDD505-2E9C-101B-9397-08002B2CF9AE}" pid="8" name="_2015_ms_pID_7253432">
    <vt:lpwstr>WKoF8OAs73Y+Mq8QfHMJILw=</vt:lpwstr>
  </property>
</Properties>
</file>